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認識性騷擾</a:t>
            </a:r>
            <a:endParaRPr lang="zh-TW" altLang="en-US" dirty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70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88640"/>
            <a:ext cx="7125112" cy="64807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TW" sz="3300" b="1" dirty="0">
                <a:solidFill>
                  <a:schemeClr val="accent4">
                    <a:lumMod val="50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3. </a:t>
            </a:r>
            <a:r>
              <a:rPr lang="zh-TW" altLang="en-US" sz="3300" b="1" dirty="0">
                <a:solidFill>
                  <a:schemeClr val="accent4">
                    <a:lumMod val="50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行政責任</a:t>
            </a:r>
          </a:p>
          <a:p>
            <a:r>
              <a:rPr lang="zh-TW" altLang="en-US" sz="20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社會秩序維護法</a:t>
            </a:r>
            <a:r>
              <a:rPr lang="en-US" altLang="zh-TW" sz="20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§83</a:t>
            </a:r>
            <a:r>
              <a:rPr lang="zh-TW" altLang="en-US" sz="20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</a:t>
            </a:r>
          </a:p>
          <a:p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有左列各款行為之一者，處新台幣六千元以下罰鍰：</a:t>
            </a:r>
          </a:p>
          <a:p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故意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窺視他人臥室、浴室、廁所、更衣室，足以妨害其隱私</a:t>
            </a:r>
          </a:p>
          <a:p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者。</a:t>
            </a:r>
          </a:p>
          <a:p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與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公共場所或公眾得出入之場所，任意裸體或為放蕩之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姿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勢，而有妨害善良風俗，不聽勸阻者。</a:t>
            </a:r>
          </a:p>
          <a:p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以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猥褻之言語、舉動或其他方法，調戲異性者。</a:t>
            </a:r>
          </a:p>
          <a:p>
            <a:r>
              <a:rPr lang="zh-TW" altLang="en-US" sz="20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性騷擾防治法</a:t>
            </a:r>
            <a:r>
              <a:rPr lang="en-US" altLang="zh-TW" sz="20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§20</a:t>
            </a:r>
            <a:r>
              <a:rPr lang="zh-TW" altLang="en-US" sz="20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</a:t>
            </a:r>
          </a:p>
          <a:p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對他人為性騷擾者，由直轄市、縣（市）主管機關處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新台幣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一萬元以上十萬元以下罰鍰。</a:t>
            </a:r>
          </a:p>
          <a:p>
            <a:r>
              <a:rPr lang="zh-TW" altLang="en-US" sz="20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性騷擾防治法</a:t>
            </a:r>
            <a:r>
              <a:rPr lang="en-US" altLang="zh-TW" sz="20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§21</a:t>
            </a:r>
            <a:r>
              <a:rPr lang="zh-TW" altLang="en-US" sz="20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</a:t>
            </a:r>
          </a:p>
          <a:p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對於因教育、訓練、醫療、公務、業務、求職或其他相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類關係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受自己監督、照護之人，利用權勢或機會為性騷擾者，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得加重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科處罰鍰至二分之一。</a:t>
            </a:r>
          </a:p>
        </p:txBody>
      </p:sp>
    </p:spTree>
    <p:extLst>
      <p:ext uri="{BB962C8B-B14F-4D97-AF65-F5344CB8AC3E}">
        <p14:creationId xmlns:p14="http://schemas.microsoft.com/office/powerpoint/2010/main" val="1985343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083029"/>
          </a:xfrm>
        </p:spPr>
      </p:pic>
    </p:spTree>
    <p:extLst>
      <p:ext uri="{BB962C8B-B14F-4D97-AF65-F5344CB8AC3E}">
        <p14:creationId xmlns:p14="http://schemas.microsoft.com/office/powerpoint/2010/main" val="24307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r>
              <a:rPr lang="zh-TW" altLang="en-US" b="1" dirty="0">
                <a:solidFill>
                  <a:srgbClr val="FFFF0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性騷擾</a:t>
            </a:r>
            <a:r>
              <a:rPr lang="zh-TW" altLang="en-US" b="1" dirty="0" smtClean="0">
                <a:solidFill>
                  <a:srgbClr val="FFFF0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的申訴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908720"/>
            <a:ext cx="7125112" cy="576064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1. 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如果知道加害人所屬機關、部隊、學校你可以選擇於事件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發生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後一年內，向申訴時加害人所屬機關、部隊、學校、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機構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、僱用人或直轄市、縣（市）主管機關提出申訴。</a:t>
            </a:r>
          </a:p>
          <a:p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如果加害人為該機關首長、部隊主管（官）、學校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校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長、機構之最高負責人、僱用人時，應向該機關、部隊、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學校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、機構或僱用人所在地之直轄市、縣（市）主管機關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提出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。</a:t>
            </a:r>
          </a:p>
          <a:p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若你選擇向直轄市、縣（市）主管機關申訴，該機關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應於</a:t>
            </a:r>
            <a:r>
              <a:rPr lang="en-US" altLang="zh-TW" dirty="0">
                <a:solidFill>
                  <a:srgbClr val="FF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7 </a:t>
            </a:r>
            <a:r>
              <a:rPr lang="zh-TW" altLang="en-US" dirty="0">
                <a:solidFill>
                  <a:srgbClr val="FF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日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內將所接獲之性騷擾申訴書及相關資料，移送加害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人所屬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機關、部隊、學校、機構和僱用人處理。</a:t>
            </a:r>
          </a:p>
          <a:p>
            <a:r>
              <a:rPr lang="en-US" altLang="zh-TW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2</a:t>
            </a:r>
            <a:r>
              <a:rPr lang="en-US" altLang="zh-TW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. 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如果不知道加害人是誰，或不確定加害人所屬機關、部隊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、學校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此時，你可以選擇向直轄市、縣（市）主管機關或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事件發生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地警察機關提出申訴。若你選擇向直轄市、縣（市）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主管機關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申訴，主管機關應於</a:t>
            </a:r>
            <a:r>
              <a:rPr lang="en-US" altLang="zh-TW" dirty="0">
                <a:solidFill>
                  <a:srgbClr val="FF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7 </a:t>
            </a:r>
            <a:r>
              <a:rPr lang="zh-TW" altLang="en-US" dirty="0">
                <a:solidFill>
                  <a:srgbClr val="FF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日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內將所接獲之性騷擾申訴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書及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相關資料，移送事件發生地的警察機關處理。若向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警察機關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申訴者，警察機關應於申訴或移送到達之日起</a:t>
            </a:r>
            <a:r>
              <a:rPr lang="en-US" altLang="zh-TW" dirty="0">
                <a:solidFill>
                  <a:srgbClr val="FF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7 </a:t>
            </a:r>
            <a:r>
              <a:rPr lang="zh-TW" altLang="en-US" dirty="0">
                <a:solidFill>
                  <a:srgbClr val="FF00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日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內，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查明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加害人的身份。若查明加害人身份，則警察會將申訴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移送至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加害人所屬機關、部隊、學校、機構和僱用人處理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。</a:t>
            </a:r>
            <a:endParaRPr lang="en-US" altLang="zh-TW" dirty="0" smtClean="0"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未能查明加害人身份，則由警察機關就性騷擾之申訴逕行</a:t>
            </a:r>
            <a:r>
              <a:rPr lang="zh-TW" altLang="en-US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調查</a:t>
            </a:r>
            <a:r>
              <a:rPr lang="zh-TW" altLang="en-US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801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r>
              <a:rPr lang="zh-TW" altLang="en-US" b="1" dirty="0">
                <a:solidFill>
                  <a:srgbClr val="FFFF0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如何制止性騷擾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980728"/>
            <a:ext cx="712511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1. </a:t>
            </a:r>
            <a:r>
              <a:rPr lang="zh-TW" altLang="en-US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意識覺醒（</a:t>
            </a:r>
            <a:r>
              <a:rPr lang="en-US" altLang="zh-TW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Awakening</a:t>
            </a:r>
            <a:r>
              <a:rPr lang="zh-TW" altLang="en-US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）</a:t>
            </a:r>
          </a:p>
          <a:p>
            <a:pPr marL="0" indent="0">
              <a:buNone/>
            </a:pPr>
            <a:r>
              <a:rPr lang="en-US" altLang="zh-TW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2. </a:t>
            </a:r>
            <a:r>
              <a:rPr lang="zh-TW" altLang="en-US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對性騷擾的本質（即權力差異）有正確的認知與敏銳的覺察。</a:t>
            </a:r>
          </a:p>
          <a:p>
            <a:pPr marL="0" indent="0">
              <a:buNone/>
            </a:pPr>
            <a:r>
              <a:rPr lang="en-US" altLang="zh-TW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3. </a:t>
            </a:r>
            <a:r>
              <a:rPr lang="zh-TW" altLang="en-US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承諾（</a:t>
            </a:r>
            <a:r>
              <a:rPr lang="en-US" altLang="zh-TW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Commitment</a:t>
            </a:r>
            <a:r>
              <a:rPr lang="zh-TW" altLang="en-US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）：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承諾重視並護衛自己的身體控制權及性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自主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決定權。</a:t>
            </a:r>
          </a:p>
          <a:p>
            <a:pPr marL="0" indent="0">
              <a:buNone/>
            </a:pPr>
            <a:r>
              <a:rPr lang="en-US" altLang="zh-TW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4. </a:t>
            </a:r>
            <a:r>
              <a:rPr lang="zh-TW" altLang="en-US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信心（</a:t>
            </a:r>
            <a:r>
              <a:rPr lang="en-US" altLang="zh-TW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Confidence</a:t>
            </a:r>
            <a:r>
              <a:rPr lang="zh-TW" altLang="en-US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）：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對自己身體及感覺的直覺要有信心。</a:t>
            </a:r>
          </a:p>
          <a:p>
            <a:pPr marL="0" indent="0">
              <a:buNone/>
            </a:pPr>
            <a:r>
              <a:rPr lang="en-US" altLang="zh-TW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5. </a:t>
            </a:r>
            <a:r>
              <a:rPr lang="zh-TW" altLang="en-US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溝通（</a:t>
            </a:r>
            <a:r>
              <a:rPr lang="en-US" altLang="zh-TW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Communication</a:t>
            </a:r>
            <a:r>
              <a:rPr lang="zh-TW" altLang="en-US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）：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以直接（如面談、寫信等）或間接（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如請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他人轉告）的方式，讓對方知道他的言行是不受到歡迎的，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並要求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對方立即停止該言行。在做這個動作時，最好順便錄音，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以便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將來舉證之用。</a:t>
            </a:r>
          </a:p>
          <a:p>
            <a:pPr marL="0" indent="0">
              <a:buNone/>
            </a:pPr>
            <a:r>
              <a:rPr lang="en-US" altLang="zh-TW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6. </a:t>
            </a:r>
            <a:r>
              <a:rPr lang="zh-TW" altLang="en-US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控制（</a:t>
            </a:r>
            <a:r>
              <a:rPr lang="en-US" altLang="zh-TW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Control</a:t>
            </a:r>
            <a:r>
              <a:rPr lang="zh-TW" altLang="en-US" sz="20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）：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若對方仍依然故我，蓄意騷擾，則可考慮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採取積極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的因應策略，如：向有權受理單位提出申訴。</a:t>
            </a:r>
          </a:p>
        </p:txBody>
      </p:sp>
    </p:spTree>
    <p:extLst>
      <p:ext uri="{BB962C8B-B14F-4D97-AF65-F5344CB8AC3E}">
        <p14:creationId xmlns:p14="http://schemas.microsoft.com/office/powerpoint/2010/main" val="35462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78"/>
            <a:ext cx="9144000" cy="56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3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50990" cy="593036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什麼</a:t>
            </a:r>
            <a:r>
              <a:rPr lang="zh-TW" altLang="en-US" b="1" dirty="0">
                <a:solidFill>
                  <a:srgbClr val="FFFF0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是性騷擾？ </a:t>
            </a:r>
            <a:endParaRPr lang="zh-TW" altLang="en-US" dirty="0">
              <a:solidFill>
                <a:srgbClr val="FFFF00"/>
              </a:solidFill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124744"/>
            <a:ext cx="712511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1</a:t>
            </a:r>
            <a:r>
              <a:rPr lang="en-US" altLang="zh-TW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. </a:t>
            </a:r>
            <a:r>
              <a:rPr lang="zh-TW" alt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依</a:t>
            </a:r>
            <a:r>
              <a:rPr lang="en-US" altLang="zh-TW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【</a:t>
            </a:r>
            <a:r>
              <a:rPr lang="zh-TW" alt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性別平等教育法</a:t>
            </a:r>
            <a:r>
              <a:rPr lang="en-US" altLang="zh-TW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】</a:t>
            </a:r>
            <a:r>
              <a:rPr lang="zh-TW" alt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對性騷擾的定義： </a:t>
            </a:r>
          </a:p>
          <a:p>
            <a:r>
              <a:rPr lang="zh-TW" altLang="en-US" b="1" dirty="0" smtClean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以</a:t>
            </a:r>
            <a:r>
              <a:rPr lang="zh-TW" altLang="en-US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明示或暗示的方式，從事不受歡迎且具有性意味或性別歧視之言詞或行為， 以致影響他人之人格尊嚴、學習或工作之機會或表現，但未達性侵害之程度者。 </a:t>
            </a:r>
          </a:p>
          <a:p>
            <a:r>
              <a:rPr lang="zh-TW" altLang="en-US" b="1" dirty="0" smtClean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以</a:t>
            </a:r>
            <a:r>
              <a:rPr lang="zh-TW" altLang="en-US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性別或性別有關之行為作為自己或他人獲得、喪失減損其學習或工作有關 權益之條件。 </a:t>
            </a:r>
          </a:p>
          <a:p>
            <a:pPr marL="0" indent="0">
              <a:buNone/>
            </a:pPr>
            <a:r>
              <a:rPr lang="en-US" altLang="zh-TW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2. </a:t>
            </a:r>
            <a:r>
              <a:rPr lang="zh-TW" alt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依</a:t>
            </a:r>
            <a:r>
              <a:rPr lang="en-US" altLang="zh-TW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【</a:t>
            </a:r>
            <a:r>
              <a:rPr lang="zh-TW" alt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性騷擾防治法</a:t>
            </a:r>
            <a:r>
              <a:rPr lang="en-US" altLang="zh-TW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】</a:t>
            </a:r>
            <a:r>
              <a:rPr lang="zh-TW" altLang="en-US" sz="2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對性騷擾的定義： 係指性侵害犯罪以外，對他人實施違反其意願而與性或性別有關之行為，且有下列情形之一者： </a:t>
            </a:r>
          </a:p>
          <a:p>
            <a:r>
              <a:rPr lang="zh-TW" altLang="en-US" b="1" dirty="0" smtClean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以</a:t>
            </a:r>
            <a:r>
              <a:rPr lang="zh-TW" altLang="en-US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該他人順服或拒絕該行為，作為其獲得、喪失或減損與工作、教育、訓練、服務、計畫、活動有關權益之條件。 </a:t>
            </a:r>
          </a:p>
          <a:p>
            <a:r>
              <a:rPr lang="zh-TW" altLang="en-US" b="1" dirty="0" smtClean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以</a:t>
            </a:r>
            <a:r>
              <a:rPr lang="zh-TW" altLang="en-US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展示或播送文字、圖畫、聲音、影像或其他物品之方式，或以歧視、侮辱之言行，或以他法，而有損害他人人格尊嚴，或造成使人心生畏怖、感受敵意或冒犯之情境，或不當影響其工作、教育、訓練、服務、計畫、活動或正常生活之進行。 </a:t>
            </a:r>
          </a:p>
        </p:txBody>
      </p:sp>
    </p:spTree>
    <p:extLst>
      <p:ext uri="{BB962C8B-B14F-4D97-AF65-F5344CB8AC3E}">
        <p14:creationId xmlns:p14="http://schemas.microsoft.com/office/powerpoint/2010/main" val="1548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5113" cy="924475"/>
          </a:xfrm>
        </p:spPr>
        <p:txBody>
          <a:bodyPr/>
          <a:lstStyle/>
          <a:p>
            <a:r>
              <a:rPr lang="zh-TW" altLang="en-US" b="1" dirty="0">
                <a:solidFill>
                  <a:srgbClr val="FFFF0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性騷擾如何認定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340768"/>
            <a:ext cx="712511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200" b="1" dirty="0" smtClean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  </a:t>
            </a:r>
            <a:r>
              <a:rPr lang="zh-TW" altLang="en-US" sz="2400" b="1" dirty="0" smtClean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如何</a:t>
            </a:r>
            <a:r>
              <a:rPr lang="zh-TW" altLang="en-US" sz="24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認定性騷擾實為最重要之問題，美國法院對性騷擾之認定，是採個案審查方式，依事件發生之背景及其與性要求或其他因素之具體關連等一切狀況，審慎就具體事實認定之。又依性騷擾之涵義，係指不受勞工或求職者歡迎，或違反其意願之性方面示好之舉，要求性方面之好處，或其他具有性本質之言語、肢體或視覺之明示或暗示行為。因此</a:t>
            </a:r>
            <a:r>
              <a:rPr lang="zh-TW" altLang="en-US" sz="2400" b="1" dirty="0">
                <a:solidFill>
                  <a:srgbClr val="FF000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是否受歡迎或有無違反被害人意願</a:t>
            </a:r>
            <a:r>
              <a:rPr lang="zh-TW" altLang="en-US" sz="24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，即為性騷擾認定之主觀要件，而此主觀要件之具備與否，應由被害人之立場，而非由加害人之認知加以認定，如該行為於客觀上對被害人已侵犯或干擾其個人人格尊嚴 、人身自由或正常工作表現時，即構成性騷擾。</a:t>
            </a:r>
          </a:p>
        </p:txBody>
      </p:sp>
    </p:spTree>
    <p:extLst>
      <p:ext uri="{BB962C8B-B14F-4D97-AF65-F5344CB8AC3E}">
        <p14:creationId xmlns:p14="http://schemas.microsoft.com/office/powerpoint/2010/main" val="1615674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125113" cy="924475"/>
          </a:xfrm>
        </p:spPr>
        <p:txBody>
          <a:bodyPr/>
          <a:lstStyle/>
          <a:p>
            <a:r>
              <a:rPr lang="zh-TW" altLang="en-US" b="1" dirty="0">
                <a:solidFill>
                  <a:srgbClr val="FFFF0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常見的性騷擾樣態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268760"/>
            <a:ext cx="7125112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3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下列事件可能構成性騷擾： </a:t>
            </a:r>
          </a:p>
          <a:p>
            <a:pPr marL="0" indent="0">
              <a:buNone/>
            </a:pPr>
            <a:r>
              <a:rPr lang="en-US" altLang="zh-TW" sz="26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1. </a:t>
            </a:r>
            <a:r>
              <a:rPr lang="zh-TW" altLang="en-US" sz="26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不受歡迎且違反對方意願之言詞： </a:t>
            </a:r>
          </a:p>
          <a:p>
            <a:r>
              <a:rPr lang="zh-TW" altLang="en-US" sz="26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講黃色笑話 </a:t>
            </a:r>
          </a:p>
          <a:p>
            <a:r>
              <a:rPr lang="zh-TW" altLang="en-US" sz="26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評論身詞、長相並給予</a:t>
            </a:r>
            <a:r>
              <a:rPr lang="zh-TW" altLang="en-US" sz="2600" b="1" dirty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不當稱呼，如「波霸」、「洗衣板」 。 </a:t>
            </a:r>
          </a:p>
          <a:p>
            <a:r>
              <a:rPr lang="zh-TW" altLang="en-US" sz="26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嘲笑性別特質，如「</a:t>
            </a:r>
            <a:r>
              <a:rPr lang="zh-TW" altLang="en-US" sz="2600" b="1" dirty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娘娘腔</a:t>
            </a:r>
            <a:r>
              <a:rPr lang="zh-TW" altLang="en-US" sz="26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」、「</a:t>
            </a:r>
            <a:r>
              <a:rPr lang="zh-TW" altLang="en-US" sz="2600" b="1" dirty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男人婆</a:t>
            </a:r>
            <a:r>
              <a:rPr lang="zh-TW" altLang="en-US" sz="26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」等稱謂 。 </a:t>
            </a:r>
          </a:p>
          <a:p>
            <a:r>
              <a:rPr lang="zh-TW" altLang="en-US" sz="26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探詢他人之性隱私、性傾向、性生活等。 </a:t>
            </a:r>
          </a:p>
          <a:p>
            <a:r>
              <a:rPr lang="zh-TW" altLang="en-US" sz="26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談論自己的性隱私、性生活等 。 </a:t>
            </a:r>
            <a:endParaRPr lang="en-US" altLang="zh-TW" sz="2600" b="1" dirty="0" smtClean="0">
              <a:solidFill>
                <a:srgbClr val="FFFFFF"/>
              </a:solidFill>
              <a:latin typeface="華康方圓體W7(P)" panose="040B0700000000000000" pitchFamily="82" charset="-120"/>
              <a:ea typeface="華康方圓體W7(P)" panose="040B0700000000000000" pitchFamily="82" charset="-120"/>
            </a:endParaRPr>
          </a:p>
          <a:p>
            <a:r>
              <a:rPr lang="zh-TW" altLang="en-US" sz="2600" b="1" dirty="0" smtClean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發表</a:t>
            </a:r>
            <a:r>
              <a:rPr lang="zh-TW" altLang="en-US" sz="26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歧視同性戀之言語 。 </a:t>
            </a:r>
          </a:p>
          <a:p>
            <a:r>
              <a:rPr lang="zh-TW" altLang="en-US" sz="2600" b="1" dirty="0" smtClean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將</a:t>
            </a:r>
            <a:r>
              <a:rPr lang="zh-TW" altLang="en-US" sz="26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一般談話內容「</a:t>
            </a:r>
            <a:r>
              <a:rPr lang="zh-TW" altLang="en-US" sz="2600" b="1" dirty="0">
                <a:solidFill>
                  <a:srgbClr val="7030A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情色化</a:t>
            </a:r>
            <a:r>
              <a:rPr lang="zh-TW" altLang="en-US" sz="26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」。 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70" y="4632741"/>
            <a:ext cx="3000350" cy="222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89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332656"/>
            <a:ext cx="7416824" cy="6120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3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2. </a:t>
            </a:r>
            <a:r>
              <a:rPr lang="zh-TW" altLang="en-US" sz="3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不受歡迎且違反對方意願之行為： </a:t>
            </a:r>
          </a:p>
          <a:p>
            <a:r>
              <a:rPr lang="zh-TW" altLang="en-US" sz="24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在擁擠的公車或捷運上，故意摩擦下體。 </a:t>
            </a:r>
          </a:p>
          <a:p>
            <a:r>
              <a:rPr lang="zh-TW" altLang="en-US" sz="24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趁人不備時，襲胸或摸臀。 </a:t>
            </a:r>
          </a:p>
          <a:p>
            <a:r>
              <a:rPr lang="zh-TW" altLang="en-US" sz="24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故意碰觸、撫摸對方身體 。 </a:t>
            </a:r>
          </a:p>
          <a:p>
            <a:r>
              <a:rPr lang="zh-TW" altLang="en-US" sz="24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色瞇瞇盯視對方身體，偷窺、偷拍、獻寶（暴露狂）、展示色情圖片、利用職權或機會，脅迫對方提供性服務，如神棍以改運為名，脅迫信徒發生性行為。 </a:t>
            </a:r>
          </a:p>
          <a:p>
            <a:r>
              <a:rPr lang="zh-TW" altLang="en-US" sz="24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 因對方拒絕提供性服務，阻撓或剝奪對方取得應有權益，如：房東追求房客不成，無故終止租賃契約等。 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3. </a:t>
            </a:r>
            <a:r>
              <a:rPr lang="zh-TW" altLang="en-US" sz="3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利用各種媒體散播他人與「性」有關之私密資訊： </a:t>
            </a:r>
          </a:p>
          <a:p>
            <a:r>
              <a:rPr lang="zh-TW" altLang="en-US" sz="22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 </a:t>
            </a:r>
            <a:r>
              <a:rPr lang="zh-TW" altLang="en-US" sz="24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散發黑函，傳述有關他人之性器特徵。 </a:t>
            </a:r>
          </a:p>
          <a:p>
            <a:r>
              <a:rPr lang="zh-TW" altLang="en-US" sz="24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 於網路討論版，討論他人之性偏好。 </a:t>
            </a:r>
          </a:p>
          <a:p>
            <a:r>
              <a:rPr lang="zh-TW" altLang="en-US" sz="24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 利用手機，散發有關他人性生活之訊息。 </a:t>
            </a:r>
          </a:p>
          <a:p>
            <a:r>
              <a:rPr lang="zh-TW" altLang="en-US" sz="2400" b="1" dirty="0">
                <a:solidFill>
                  <a:srgbClr val="FFFFFF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  於廁所、黑板、佈告欄塗鴉，描述他人之性隱私 </a:t>
            </a:r>
          </a:p>
        </p:txBody>
      </p:sp>
    </p:spTree>
    <p:extLst>
      <p:ext uri="{BB962C8B-B14F-4D97-AF65-F5344CB8AC3E}">
        <p14:creationId xmlns:p14="http://schemas.microsoft.com/office/powerpoint/2010/main" val="6227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6984776" cy="5001757"/>
          </a:xfrm>
        </p:spPr>
      </p:pic>
    </p:spTree>
    <p:extLst>
      <p:ext uri="{BB962C8B-B14F-4D97-AF65-F5344CB8AC3E}">
        <p14:creationId xmlns:p14="http://schemas.microsoft.com/office/powerpoint/2010/main" val="28593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華康方圓體W7(P)" panose="040B0700000000000000" pitchFamily="82" charset="-120"/>
                <a:ea typeface="華康方圓體W7(P)" panose="040B0700000000000000" pitchFamily="82" charset="-120"/>
              </a:rPr>
              <a:t>性騷擾的處罰依據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196752"/>
            <a:ext cx="7125112" cy="4896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b="1" dirty="0" smtClean="0">
                <a:solidFill>
                  <a:schemeClr val="accent4">
                    <a:lumMod val="50000"/>
                  </a:schemeClr>
                </a:solidFill>
              </a:rPr>
              <a:t>1. </a:t>
            </a:r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</a:rPr>
              <a:t>刑事責任</a:t>
            </a:r>
            <a:endParaRPr lang="zh-TW" alt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sz="2400" b="1" dirty="0" smtClean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刑法</a:t>
            </a:r>
            <a:r>
              <a:rPr lang="en-US" altLang="zh-TW" sz="24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§221</a:t>
            </a:r>
            <a:r>
              <a:rPr lang="zh-TW" altLang="en-US" sz="24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</a:t>
            </a:r>
          </a:p>
          <a:p>
            <a:r>
              <a:rPr lang="zh-TW" altLang="en-US" sz="24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對於男女以強暴、脅迫、恐嚇、催眠術或其他違反其意願</a:t>
            </a:r>
          </a:p>
          <a:p>
            <a:r>
              <a:rPr lang="zh-TW" altLang="en-US" sz="24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之方法而為性交者，處三年以上十年以下有期徒刑。前項之</a:t>
            </a:r>
            <a:r>
              <a:rPr lang="zh-TW" altLang="en-US" sz="24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未遂犯</a:t>
            </a:r>
            <a:r>
              <a:rPr lang="zh-TW" altLang="en-US" sz="24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罰之。</a:t>
            </a:r>
          </a:p>
          <a:p>
            <a:r>
              <a:rPr lang="zh-TW" altLang="en-US" sz="2400" b="1" dirty="0" smtClean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刑法</a:t>
            </a:r>
            <a:r>
              <a:rPr lang="en-US" altLang="zh-TW" sz="24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§224</a:t>
            </a:r>
            <a:r>
              <a:rPr lang="zh-TW" altLang="en-US" sz="24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</a:t>
            </a:r>
          </a:p>
          <a:p>
            <a:r>
              <a:rPr lang="zh-TW" altLang="en-US" sz="24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對於男女以強暴、脅迫、恐嚇、催眠術或其他違反其</a:t>
            </a:r>
            <a:r>
              <a:rPr lang="zh-TW" altLang="en-US" sz="24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意願之</a:t>
            </a:r>
            <a:r>
              <a:rPr lang="zh-TW" altLang="en-US" sz="24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方法，而為猥褻之行為者，處六月以上五年以下有期徒刑。</a:t>
            </a:r>
          </a:p>
          <a:p>
            <a:pPr marL="0" indent="0">
              <a:buNone/>
            </a:pPr>
            <a:endParaRPr lang="zh-TW" altLang="en-US" sz="1050" dirty="0"/>
          </a:p>
        </p:txBody>
      </p:sp>
    </p:spTree>
    <p:extLst>
      <p:ext uri="{BB962C8B-B14F-4D97-AF65-F5344CB8AC3E}">
        <p14:creationId xmlns:p14="http://schemas.microsoft.com/office/powerpoint/2010/main" val="915679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620688"/>
            <a:ext cx="7125112" cy="4968552"/>
          </a:xfrm>
        </p:spPr>
        <p:txBody>
          <a:bodyPr>
            <a:noAutofit/>
          </a:bodyPr>
          <a:lstStyle/>
          <a:p>
            <a:r>
              <a:rPr lang="zh-TW" altLang="en-US" sz="20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刑法</a:t>
            </a:r>
            <a:r>
              <a:rPr lang="en-US" altLang="zh-TW" sz="20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§225</a:t>
            </a:r>
            <a:r>
              <a:rPr lang="zh-TW" altLang="en-US" sz="20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</a:t>
            </a:r>
          </a:p>
          <a:p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對於男女，利用其精神、身體障礙、心智缺陷或其他相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類之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情形，不能或不知抗拒而為性交者，處三年以上十年以下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有期徒刑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。</a:t>
            </a:r>
          </a:p>
          <a:p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對於男女，利用其精神、身體障礙、心智缺陷或其他相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類情形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，不能或不知抗拒而為猥褻行為者，處六個月以上五年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以下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有期徒刑。</a:t>
            </a:r>
          </a:p>
          <a:p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前項之未遂犯罰之。</a:t>
            </a:r>
          </a:p>
          <a:p>
            <a:r>
              <a:rPr lang="zh-TW" altLang="en-US" sz="2000" b="1" dirty="0" smtClean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性騷擾</a:t>
            </a:r>
            <a:r>
              <a:rPr lang="zh-TW" altLang="en-US" sz="20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防治法</a:t>
            </a:r>
            <a:r>
              <a:rPr lang="en-US" altLang="zh-TW" sz="20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§25</a:t>
            </a:r>
            <a:r>
              <a:rPr lang="zh-TW" altLang="en-US" sz="2000" b="1" dirty="0">
                <a:solidFill>
                  <a:srgbClr val="FF990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</a:t>
            </a:r>
          </a:p>
          <a:p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意圖性騷擾，乘人不及抗拒而為親吻、擁抱或觸摸其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臀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部、胸部或其他身體隱私處之行為者，處二年以下有期徒刑</a:t>
            </a:r>
            <a:r>
              <a:rPr lang="zh-TW" altLang="en-US" sz="2000" dirty="0" smtClean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、拘役</a:t>
            </a:r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或科或併科新臺幣十萬元以下罰金。</a:t>
            </a:r>
          </a:p>
          <a:p>
            <a:r>
              <a:rPr lang="zh-TW" altLang="en-US" sz="2000" dirty="0">
                <a:latin typeface="華康方圓體W7" panose="040B0709000000000000" pitchFamily="81" charset="-120"/>
                <a:ea typeface="華康方圓體W7" panose="040B0709000000000000" pitchFamily="81" charset="-120"/>
              </a:rPr>
              <a:t>前項之罪，須告訴乃論。</a:t>
            </a:r>
          </a:p>
        </p:txBody>
      </p:sp>
    </p:spTree>
    <p:extLst>
      <p:ext uri="{BB962C8B-B14F-4D97-AF65-F5344CB8AC3E}">
        <p14:creationId xmlns:p14="http://schemas.microsoft.com/office/powerpoint/2010/main" val="29506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332656"/>
            <a:ext cx="7125112" cy="6309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600" b="1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</a:rPr>
              <a:t>民事責任</a:t>
            </a:r>
          </a:p>
          <a:p>
            <a:r>
              <a:rPr lang="zh-TW" altLang="en-US" sz="2600" b="1" dirty="0" smtClean="0">
                <a:solidFill>
                  <a:srgbClr val="FF9900"/>
                </a:solidFill>
              </a:rPr>
              <a:t>民法</a:t>
            </a:r>
            <a:r>
              <a:rPr lang="en-US" altLang="zh-TW" sz="2600" b="1" dirty="0">
                <a:solidFill>
                  <a:srgbClr val="FF9900"/>
                </a:solidFill>
              </a:rPr>
              <a:t>§184</a:t>
            </a:r>
            <a:r>
              <a:rPr lang="zh-TW" altLang="en-US" sz="2600" b="1" dirty="0">
                <a:solidFill>
                  <a:srgbClr val="FF9900"/>
                </a:solidFill>
              </a:rPr>
              <a:t>：</a:t>
            </a:r>
          </a:p>
          <a:p>
            <a:r>
              <a:rPr lang="zh-TW" altLang="en-US" dirty="0"/>
              <a:t>因故意或過失，不法侵害他人權利者，負損害賠償責任。</a:t>
            </a:r>
          </a:p>
          <a:p>
            <a:r>
              <a:rPr lang="zh-TW" altLang="en-US" dirty="0"/>
              <a:t>故意以背於善良風俗之方法，加損害於他人者亦同。</a:t>
            </a:r>
          </a:p>
          <a:p>
            <a:r>
              <a:rPr lang="zh-TW" altLang="en-US" dirty="0"/>
              <a:t>違反保護他人之法律，致生損害於他人者，負損害賠償</a:t>
            </a:r>
            <a:r>
              <a:rPr lang="zh-TW" altLang="en-US" dirty="0" smtClean="0"/>
              <a:t>責任</a:t>
            </a:r>
            <a:r>
              <a:rPr lang="zh-TW" altLang="en-US" dirty="0"/>
              <a:t>。但能證明其行為無過失者，不在此限。</a:t>
            </a:r>
          </a:p>
          <a:p>
            <a:r>
              <a:rPr lang="zh-TW" altLang="en-US" sz="2600" b="1" dirty="0" smtClean="0">
                <a:solidFill>
                  <a:srgbClr val="FF9900"/>
                </a:solidFill>
              </a:rPr>
              <a:t>民法</a:t>
            </a:r>
            <a:r>
              <a:rPr lang="en-US" altLang="zh-TW" sz="2600" b="1" dirty="0">
                <a:solidFill>
                  <a:srgbClr val="FF9900"/>
                </a:solidFill>
              </a:rPr>
              <a:t>§195</a:t>
            </a:r>
            <a:r>
              <a:rPr lang="zh-TW" altLang="en-US" sz="2600" b="1" dirty="0">
                <a:solidFill>
                  <a:srgbClr val="FF9900"/>
                </a:solidFill>
              </a:rPr>
              <a:t>：</a:t>
            </a:r>
          </a:p>
          <a:p>
            <a:r>
              <a:rPr lang="zh-TW" altLang="en-US" dirty="0"/>
              <a:t>不法侵害他人身體、健康、名譽、自由、信用、隱私、</a:t>
            </a:r>
            <a:r>
              <a:rPr lang="zh-TW" altLang="en-US" dirty="0" smtClean="0"/>
              <a:t>貞操</a:t>
            </a:r>
            <a:r>
              <a:rPr lang="zh-TW" altLang="en-US" dirty="0"/>
              <a:t>或不法侵害其人格法益而情節重大者，被害人雖非財產上</a:t>
            </a:r>
            <a:r>
              <a:rPr lang="zh-TW" altLang="en-US" dirty="0" smtClean="0"/>
              <a:t>之損害</a:t>
            </a:r>
            <a:r>
              <a:rPr lang="zh-TW" altLang="en-US" dirty="0"/>
              <a:t>，亦得請求賠償相當之金額。其名譽被侵害者，亦得</a:t>
            </a:r>
            <a:r>
              <a:rPr lang="zh-TW" altLang="en-US" dirty="0" smtClean="0"/>
              <a:t>請求回復</a:t>
            </a:r>
            <a:r>
              <a:rPr lang="zh-TW" altLang="en-US" dirty="0"/>
              <a:t>名譽之適當處分。</a:t>
            </a:r>
          </a:p>
          <a:p>
            <a:r>
              <a:rPr lang="zh-TW" altLang="en-US" dirty="0"/>
              <a:t>前項請求權，不得讓與或繼承。但以金額賠償之請求權</a:t>
            </a:r>
            <a:r>
              <a:rPr lang="zh-TW" altLang="en-US" dirty="0" smtClean="0"/>
              <a:t>已依</a:t>
            </a:r>
            <a:r>
              <a:rPr lang="zh-TW" altLang="en-US" dirty="0"/>
              <a:t>契約承諾，或已起訴者，不在此限。</a:t>
            </a:r>
          </a:p>
          <a:p>
            <a:r>
              <a:rPr lang="zh-TW" altLang="en-US" dirty="0"/>
              <a:t>前二項規定，於不法侵害他人基於父母、子、女或配偶</a:t>
            </a:r>
            <a:r>
              <a:rPr lang="zh-TW" altLang="en-US" dirty="0" smtClean="0"/>
              <a:t>關係</a:t>
            </a:r>
            <a:r>
              <a:rPr lang="zh-TW" altLang="en-US" dirty="0"/>
              <a:t>之身分法益而情節重大者，準用之。</a:t>
            </a:r>
          </a:p>
          <a:p>
            <a:r>
              <a:rPr lang="zh-TW" altLang="en-US" sz="2600" b="1" dirty="0" smtClean="0">
                <a:solidFill>
                  <a:srgbClr val="FF9900"/>
                </a:solidFill>
              </a:rPr>
              <a:t>性騷擾</a:t>
            </a:r>
            <a:r>
              <a:rPr lang="zh-TW" altLang="en-US" sz="2600" b="1" dirty="0">
                <a:solidFill>
                  <a:srgbClr val="FF9900"/>
                </a:solidFill>
              </a:rPr>
              <a:t>防治法</a:t>
            </a:r>
            <a:r>
              <a:rPr lang="en-US" altLang="zh-TW" sz="2600" b="1" dirty="0">
                <a:solidFill>
                  <a:srgbClr val="FF9900"/>
                </a:solidFill>
              </a:rPr>
              <a:t>§9</a:t>
            </a:r>
            <a:r>
              <a:rPr lang="zh-TW" altLang="en-US" sz="2600" b="1" dirty="0">
                <a:solidFill>
                  <a:srgbClr val="FF9900"/>
                </a:solidFill>
              </a:rPr>
              <a:t>：</a:t>
            </a:r>
          </a:p>
          <a:p>
            <a:r>
              <a:rPr lang="zh-TW" altLang="en-US" dirty="0"/>
              <a:t>對他人性騷擾者，負損害賠償責任。</a:t>
            </a:r>
          </a:p>
          <a:p>
            <a:r>
              <a:rPr lang="zh-TW" altLang="en-US" dirty="0"/>
              <a:t>前項情形，雖非財產上之損害，亦得請求賠償相當之</a:t>
            </a:r>
            <a:r>
              <a:rPr lang="zh-TW" altLang="en-US" dirty="0" smtClean="0"/>
              <a:t>金額</a:t>
            </a:r>
            <a:r>
              <a:rPr lang="zh-TW" altLang="en-US" dirty="0"/>
              <a:t>，其名譽被侵害者，並得請求回復名譽之適當處分。</a:t>
            </a:r>
          </a:p>
        </p:txBody>
      </p:sp>
    </p:spTree>
    <p:extLst>
      <p:ext uri="{BB962C8B-B14F-4D97-AF65-F5344CB8AC3E}">
        <p14:creationId xmlns:p14="http://schemas.microsoft.com/office/powerpoint/2010/main" val="27714178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376</TotalTime>
  <Words>1795</Words>
  <Application>Microsoft Office PowerPoint</Application>
  <PresentationFormat>如螢幕大小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Winter</vt:lpstr>
      <vt:lpstr>認識性騷擾</vt:lpstr>
      <vt:lpstr>什麼是性騷擾？ </vt:lpstr>
      <vt:lpstr>性騷擾如何認定</vt:lpstr>
      <vt:lpstr>常見的性騷擾樣態 </vt:lpstr>
      <vt:lpstr>PowerPoint 簡報</vt:lpstr>
      <vt:lpstr>PowerPoint 簡報</vt:lpstr>
      <vt:lpstr>性騷擾的處罰依據</vt:lpstr>
      <vt:lpstr>PowerPoint 簡報</vt:lpstr>
      <vt:lpstr>PowerPoint 簡報</vt:lpstr>
      <vt:lpstr>PowerPoint 簡報</vt:lpstr>
      <vt:lpstr>PowerPoint 簡報</vt:lpstr>
      <vt:lpstr>性騷擾的申訴</vt:lpstr>
      <vt:lpstr>如何制止性騷擾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認識性騷擾</dc:title>
  <dc:creator>鄭王翔</dc:creator>
  <cp:lastModifiedBy>劉佳靜</cp:lastModifiedBy>
  <cp:revision>12</cp:revision>
  <dcterms:created xsi:type="dcterms:W3CDTF">2019-05-03T02:54:48Z</dcterms:created>
  <dcterms:modified xsi:type="dcterms:W3CDTF">2019-07-10T03:45:57Z</dcterms:modified>
</cp:coreProperties>
</file>