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7" r:id="rId2"/>
    <p:sldId id="277" r:id="rId3"/>
    <p:sldId id="258" r:id="rId4"/>
    <p:sldId id="279" r:id="rId5"/>
    <p:sldId id="281" r:id="rId6"/>
    <p:sldId id="282" r:id="rId7"/>
    <p:sldId id="283" r:id="rId8"/>
    <p:sldId id="266" r:id="rId9"/>
    <p:sldId id="284" r:id="rId10"/>
    <p:sldId id="271" r:id="rId11"/>
    <p:sldId id="285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E09DD-6DDD-4C6D-B35F-BFC8E56A0009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90DD2-10C4-4960-AF13-AE1FC8300FA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632695-0B93-4BD6-9D77-B816226AC15C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8EEF6-1D24-4132-B59D-B2112096EEC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620E49-9DA6-4F98-B201-36FD17A142D7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CA554-7CD6-4E86-AB34-1A907211D64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B8B4D0-F2B1-47BC-B2C7-04AAF0385460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24A4A-BF46-423D-AAD3-BCC8280FC79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1E355-B9A0-467E-93C1-2BAA3C29E9C7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13603-E66A-430E-95A8-8F5C4985E56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850B21-D3C1-44B1-83C3-4D27837CDC14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BC51E-A1EA-4136-ADB3-32C8ED34067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55EFC-5575-4EF0-832E-01261F4AF57E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5803D-153F-4302-9754-20E47B51E8B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724347-ED2D-4147-8A95-16D39796BA0F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D2B32-E0F4-4C4E-AD19-D6EBBA2BEAE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BE3B1-7C94-42D1-A057-1128A95D14E3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CA5AE-DB52-421C-8A98-BCF0A80FC07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8403B0-EDC9-4EB0-B71B-FEAC47CB8180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5ED9E-B749-4026-8788-60011EEC960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0E597-1A93-4CDA-8968-C5BE0ADD0545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1E9-64A7-4A0A-AECF-8AF09DA9677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2B5CE2D-4C15-4C36-8597-83E26E93283E}" type="datetimeFigureOut">
              <a:rPr lang="zh-TW" altLang="en-US" smtClean="0"/>
              <a:pPr>
                <a:defRPr/>
              </a:pPr>
              <a:t>2018/7/10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354F5C3-949D-42E2-94A2-37CBB5A98D9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LgeayJkvx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aw.moj.gov.tw/LawClass/LawSingle.aspx?Pcode=N0030014&amp;FLNO=3" TargetMode="External"/><Relationship Id="rId2" Type="http://schemas.openxmlformats.org/officeDocument/2006/relationships/hyperlink" Target="http://law.moj.gov.tw/LawClass/LawSingle.aspx?Pcode=N0030014&amp;FLNO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42069"/>
            <a:ext cx="6512511" cy="1143000"/>
          </a:xfrm>
        </p:spPr>
        <p:txBody>
          <a:bodyPr>
            <a:normAutofit/>
          </a:bodyPr>
          <a:lstStyle/>
          <a:p>
            <a:pPr marL="0" indent="0" algn="l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兩性工作要平權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99592" y="1038225"/>
            <a:ext cx="7776864" cy="5415111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Cambria"/>
              <a:buNone/>
              <a:defRPr/>
            </a:pP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前言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1979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（民國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68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）年聯合國大會通過「消除對婦女一切形式歧視公約」（以下簡稱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CEDAW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），並在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1981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（民國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年正式生效，其內容闡明男女平等享有一切經濟、社會、文化、公民和政治權利，締約國應採取立法及一切適當措施，消除對婦女之歧視，確保男女在教育、就業、保健、家庭、政治、法律、社會、經濟等各方面享有平等權利。此一公約可稱之為「婦女人權法典」，開放給所有國家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(state)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簽署加入，不限於聯合國會員國，全世界已有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189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個國家簽署加入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1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CEDAW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內容詳列各項性別平等權利，包含參與政治及公共事務權、參與國際組織權、國籍權、教育權、就業權、農村婦女權、健康權、社會及經濟權、法律權、婚姻及家庭權等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1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鑑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於保障婦女權益已成國際人權主流價值，我國為提升我國之性別人權標準，落實性別平等，行政院爰於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2006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（民國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95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）年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日函送公約由立法院審議，經立法院於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2007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（民國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96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）年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日議決，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 總統批准並頒發加入書。為明定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CEDAW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具國內法效力，行政院於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2010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（民國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99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）年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日函送「消除對婦女一切形式歧視公約施行法」草案，經立法院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2011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（民國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）年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日三讀通過， 總統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日公布，自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（民國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101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）年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日起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施行。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12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88913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936104"/>
          </a:xfrm>
        </p:spPr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9459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88913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87624" y="1268760"/>
            <a:ext cx="6912768" cy="3761109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雖然在許多相關的規範下，兩性於職場上，與各個面向已經逐步有著許多落實性別平等的改變，如女性分娩假、職場性騷擾案件處理等等，都有明確的規範來維護性別平等之意旨，也保障兩性工作權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但是還是有許多面向，是現行法令還沒有辦法去因應的，如隨著同婚議題釋憲過後，有關第三性在工作權上等相關的權益，尚無明確的規範，這可能是未來在本法修訂可以努力的方向。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LgeayJkvxc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5696" y="1844824"/>
            <a:ext cx="5472608" cy="367801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835696" y="5661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資料來源：行政院性別平等會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5616" y="487463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職業不分性別，打破框架！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32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42988" y="1124744"/>
            <a:ext cx="7488832" cy="496855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消除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婦女一切形式歧視公約施行法，要求各級政府機關必需採取立法或行政措施，消除性別歧視，並積極促進性別平等各級政府行使職權，應符合公約有關性別人權保障之規定，並應籌劃、推動及執行公約規定事項。同時需依照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CEDAW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規定，每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年提出我國消除對婦女歧視國家報告，並邀請相關學者專家及民間團體代表審閱；各級政府機關執行公約所保障各項性別人權規定所需之經費，應依財政狀況，優先編列；另各級政府機關應於施行法施行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年內完成法令之制定、修正或廢止，及行政措施之改進，以符合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CEDAW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規定。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88913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1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7464" y="166862"/>
            <a:ext cx="756084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我國近年兩性勞動人口統計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148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88913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文字方塊 21"/>
          <p:cNvSpPr txBox="1"/>
          <p:nvPr/>
        </p:nvSpPr>
        <p:spPr>
          <a:xfrm>
            <a:off x="179512" y="6450399"/>
            <a:ext cx="590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勞動部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1124744"/>
            <a:ext cx="6265316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108" y="1196752"/>
            <a:ext cx="6048672" cy="5253646"/>
          </a:xfrm>
          <a:prstGeom prst="rect">
            <a:avLst/>
          </a:prstGeom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6084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我國近年兩性薪資統計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913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79512" y="6450399"/>
            <a:ext cx="590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勞動部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38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49325" y="541288"/>
            <a:ext cx="7992888" cy="612068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根據勞動部統計資料顯示，兩性在工作就業人口比率約為男性約占百分之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、女性約占百分之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左右，顯示目前男女就業比率約占一半一半，女性就業人口也持續提高，再也不再是傳統的「男主外、女主內」的傳統觀念了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在男女就業人口的薪資平均上，男性約為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千餘元，女性則為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千餘元，顯示女性的平均薪資相較於還是有一段差距，當然這有很多面相，也不一定代表男女的社會經濟地位差距，但是這樣的差異，卻是真實存在我們的職場工作中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因應兩性就業人口的比率日趨平衡，在許多的工作中也必須消弭各項的性別歧視及性別刻板印象，以落實性別平等之意旨。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我國也在中華民國九十一年三月八日公布施行</a:t>
            </a:r>
            <a:r>
              <a:rPr lang="zh-TW" altLang="en-US" sz="2400" b="1" dirty="0" smtClean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性別工作平等法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，以保障兩性工作權益。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7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874" y="188913"/>
            <a:ext cx="7632848" cy="1143000"/>
          </a:xfrm>
        </p:spPr>
        <p:txBody>
          <a:bodyPr/>
          <a:lstStyle/>
          <a:p>
            <a:pPr algn="l"/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性別工作平等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法適用對象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3528" y="1169368"/>
            <a:ext cx="8568952" cy="5572000"/>
          </a:xfrm>
        </p:spPr>
        <p:txBody>
          <a:bodyPr>
            <a:normAutofit/>
          </a:bodyPr>
          <a:lstStyle/>
          <a:p>
            <a:r>
              <a:rPr lang="zh-TW" altLang="en-US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性別工作平等</a:t>
            </a:r>
            <a:r>
              <a:rPr lang="zh-TW" altLang="en-US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法</a:t>
            </a:r>
            <a:endParaRPr lang="en-US" altLang="zh-TW" sz="1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第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2 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條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雇主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與受僱者之約定優於本法者，從其約定。 本法於公務人員、教育人員及軍職人員，亦適用之。但第三十三條、第三 十四條、第三十八條及第三十八條之一之規定，不在此限。 公務人員、教育人員及軍職人員之申訴、救濟及處理程序，依各該人事法 令之規定。 本法於雇主依勞動基準法規定招收之技術生及準用技術生規定者，除適用 高級中等學校建教合作實施及建教生權益保障法規定之建教生外，亦適用 之。但第十六條及第十七條之規定，不在此限。 實習生於實習期間遭受性騷擾時，適用本法之規定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第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3 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條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本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法用詞，定義如下： 一、受僱者：指受雇主僱用從事工作獲致薪資者。 二、求職者：指向雇主應徵工作之人。 三、雇主：指僱用受僱者之人、公私立機構或機關。代表雇主行使管理權 之人或代表雇主處理有關受僱者事務之人，視同雇主。要派單位使用 派遣勞工時，視為第八條、第九條、第十二條、第十三條、第十八條 、第十九條及第三十六條規定之雇主。 四、實習生：指公立或經立案之私立高級中等以上學校修習校外實習課程 之學生。 五、要派單位：指依據要派契約，實際指揮監督管理派遣勞工從事工作者 。 六、派遣勞工：指受派遣事業單位僱用，並向要派單位提供勞務者。 七、派遣事業單位：指從事勞動派遣業務之事業單位。 八、薪資：指受僱者因工作而獲得之報酬；包括薪資、薪金及按計時、計 日、計月、計件以現金或實物等方式給付之獎金、津貼及其他任何名 義之經常性給與。 九、復職：指回復受僱者申請育嬰留職停薪時之原有工作。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5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6642" y="157337"/>
            <a:ext cx="6955175" cy="1143000"/>
          </a:xfrm>
        </p:spPr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有關性別歧視之消弭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7776864" cy="5472608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  雇主對求職者或受僱者之招募、甄試、進用、分發、配置、考績或陞遷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不得因性別或性傾向而有差別待遇。但工作性質僅適合特定性別者，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此限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  雇主為受僱者舉辦或提供教育、訓練或其他類似活動，不得因性別或性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傾向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而有差別待遇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9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  雇主為受僱者舉辦或提供各項福利措施，不得因性別或性傾向而有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差別待遇。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  雇主對受僱者薪資之給付，不得因性別或性傾向而有差別待遇；其工作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或價值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相同者，應給付同等薪資。但基於年資、獎懲、績效或其他非因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性別或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性傾向因素之正當理由者，不在此限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。雇主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不得以降低其他受僱者薪資之方式，規避前項之規定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  雇主對受僱者之退休、資遣、離職及解僱，不得因性別或性傾向而有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差別待遇。工作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規則、勞動契約或團體協約，不得規定或事先約定受僱者有結婚、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懷孕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、分娩或育兒之情事時，應行離職或留職停薪；亦不得以其為解僱之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理由。違反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前二項規定者，其規定或約定無效；勞動契約之終止不生效力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88913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80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99592" y="1268760"/>
            <a:ext cx="7978080" cy="5112568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於女性受僱者分娩前後，應使其停止工作，給予產假八星期；妊娠三 個月以上流產者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 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使其停止工作，給予產假四星期；妊娠二個月以上未 滿三個月流產者，應使其停止工作，給予產假一星期；妊娠未滿二個月流 產者，應使其停止工作，給予產假五日。 產假期間薪資之計算，依相關法令之規定。 受僱者經醫師診斷需安胎休養者，其治療、照護或休養期間之請假及薪資 計算，依相關法令之規定。 受僱者妊娠期間，雇主應給予產檢假五日。 受僱者於其配偶分娩時，雇主應給予陪產假五日。 產檢假及陪產假期間，薪資照給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僱者任職滿六個月後，於每一子女滿三歲前，得申請育嬰留職停薪，期 間至該子女滿三歲止，但不得逾二年。同時撫育子女二人以上者，其育嬰 留職停薪期間應合併計算，最長以最幼子女受撫育二年為限。 受僱者於育嬰留職停薪期間，得繼續參加原有之社會保險，原由雇主負擔 之保險費，免予繳納；原由受僱者負擔之保險費，得遞延三年繳納。 依家事事件法、兒童及少年福利與權益保障法相關規定與收養兒童先行共 同生活之受僱者，其共同生活期間得依第一項規定申請育嬰留職停薪。 育嬰留職停薪津貼之發放，另以法律定之。 育嬰留職停薪實施辦法，由中央主管機關定之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4339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88913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42988" y="150813"/>
            <a:ext cx="7273428" cy="1143000"/>
          </a:xfrm>
        </p:spPr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有關職場女性分娩之規範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42988" y="908720"/>
            <a:ext cx="7691412" cy="5551735"/>
          </a:xfrm>
        </p:spPr>
        <p:txBody>
          <a:bodyPr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17</a:t>
            </a: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前條受僱者於育嬰留職停薪期滿後，申請復職時，除有下列情形之一，並 經主管機關同意者外，雇主不得拒絕： 一、歇業、虧損或業務緊縮者。 二、雇主依法變更組織、解散或轉讓者。 三、不可抗力暫停工作在一個月以上者。 四、業務性質變更，有減少受僱者之必要，又無適當工作可供安置者。 雇主因前項各款原因未能使受僱者復職時，應於三十日前通知之，並應依 法定標準發給資遣費或退休金。</a:t>
            </a:r>
            <a:endParaRPr lang="en-US" altLang="zh-TW" sz="29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9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9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18</a:t>
            </a: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子女未滿二歲須受僱者親自哺（集）乳者，除規定之休息時間外，雇主應 每日另給哺（集）乳時間六十分鐘。 受僱者於每日正常工作時間以外之延長工作時間達一小時以上者，雇主應 給予哺（集）乳時間三十分鐘。 前二項哺（集）乳時間，視為工作時間。</a:t>
            </a:r>
            <a:endParaRPr lang="en-US" altLang="zh-TW" sz="29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</a:t>
            </a: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受僱於僱用三十人以上雇主之受僱者，為撫育未滿三歲子女，得向雇主請 求為下列二款事項之一： 一、每天減少工作時間一小時；減少之工作時間，不得請求報酬。 二、調整工作時間。</a:t>
            </a:r>
            <a:endParaRPr lang="en-US" altLang="zh-TW" sz="29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  <a:r>
              <a:rPr lang="en-US" altLang="zh-TW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2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受僱者於其家庭成員預防接種、發生嚴重之疾病或其他重大事故須親自照 顧時，得請家庭照顧假；其請假日數併入事假計算，全年以七日為限。 家庭照顧假薪資之計算，依各該事假規定辦理。</a:t>
            </a: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88913"/>
            <a:ext cx="9493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96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2410</TotalTime>
  <Words>2002</Words>
  <Application>Microsoft Office PowerPoint</Application>
  <PresentationFormat>如螢幕大小 (4:3)</PresentationFormat>
  <Paragraphs>43</Paragraphs>
  <Slides>11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氣流</vt:lpstr>
      <vt:lpstr>兩性工作要平權:</vt:lpstr>
      <vt:lpstr>PowerPoint 簡報</vt:lpstr>
      <vt:lpstr>我國近年兩性勞動人口統計</vt:lpstr>
      <vt:lpstr>我國近年兩性薪資統計</vt:lpstr>
      <vt:lpstr>PowerPoint 簡報</vt:lpstr>
      <vt:lpstr>性別工作平等法適用對象</vt:lpstr>
      <vt:lpstr>有關性別歧視之消弭</vt:lpstr>
      <vt:lpstr>有關職場女性分娩之規範</vt:lpstr>
      <vt:lpstr>PowerPoint 簡報</vt:lpstr>
      <vt:lpstr>結論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《消除對婦女一切歧視公約》 （CEDAW）</dc:title>
  <dc:creator>User</dc:creator>
  <cp:lastModifiedBy>劉佳靜</cp:lastModifiedBy>
  <cp:revision>105</cp:revision>
  <dcterms:created xsi:type="dcterms:W3CDTF">2016-06-12T06:28:39Z</dcterms:created>
  <dcterms:modified xsi:type="dcterms:W3CDTF">2018-07-10T08:36:04Z</dcterms:modified>
</cp:coreProperties>
</file>