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sldIdLst>
    <p:sldId id="257" r:id="rId2"/>
    <p:sldId id="258" r:id="rId3"/>
    <p:sldId id="27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96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總人口(萬)</c:v>
                </c:pt>
              </c:strCache>
            </c:strRef>
          </c:tx>
          <c:invertIfNegative val="0"/>
          <c:cat>
            <c:strRef>
              <c:f>工作表1!$A$2:$A$6</c:f>
              <c:strCache>
                <c:ptCount val="5"/>
                <c:pt idx="0">
                  <c:v>80年度</c:v>
                </c:pt>
                <c:pt idx="1">
                  <c:v>85年度</c:v>
                </c:pt>
                <c:pt idx="2">
                  <c:v>103年度</c:v>
                </c:pt>
                <c:pt idx="3">
                  <c:v>104年度</c:v>
                </c:pt>
                <c:pt idx="4">
                  <c:v>105年度</c:v>
                </c:pt>
              </c:strCache>
            </c:strRef>
          </c:cat>
          <c:val>
            <c:numRef>
              <c:f>工作表1!$B$2:$B$6</c:f>
              <c:numCache>
                <c:formatCode>General</c:formatCode>
                <c:ptCount val="5"/>
                <c:pt idx="0">
                  <c:v>32.193199999999997</c:v>
                </c:pt>
                <c:pt idx="1">
                  <c:v>32.554499999999997</c:v>
                </c:pt>
                <c:pt idx="2">
                  <c:v>21.0383</c:v>
                </c:pt>
                <c:pt idx="3">
                  <c:v>21.3598</c:v>
                </c:pt>
                <c:pt idx="4">
                  <c:v>20.844000000000001</c:v>
                </c:pt>
              </c:numCache>
            </c:numRef>
          </c:val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男生(萬)</c:v>
                </c:pt>
              </c:strCache>
            </c:strRef>
          </c:tx>
          <c:invertIfNegative val="0"/>
          <c:cat>
            <c:strRef>
              <c:f>工作表1!$A$2:$A$6</c:f>
              <c:strCache>
                <c:ptCount val="5"/>
                <c:pt idx="0">
                  <c:v>80年度</c:v>
                </c:pt>
                <c:pt idx="1">
                  <c:v>85年度</c:v>
                </c:pt>
                <c:pt idx="2">
                  <c:v>103年度</c:v>
                </c:pt>
                <c:pt idx="3">
                  <c:v>104年度</c:v>
                </c:pt>
                <c:pt idx="4">
                  <c:v>105年度</c:v>
                </c:pt>
              </c:strCache>
            </c:strRef>
          </c:cat>
          <c:val>
            <c:numRef>
              <c:f>工作表1!$C$2:$C$6</c:f>
              <c:numCache>
                <c:formatCode>General</c:formatCode>
                <c:ptCount val="5"/>
                <c:pt idx="0">
                  <c:v>16.886500000000002</c:v>
                </c:pt>
                <c:pt idx="1">
                  <c:v>16.948399999999999</c:v>
                </c:pt>
                <c:pt idx="2">
                  <c:v>10.8817</c:v>
                </c:pt>
                <c:pt idx="3">
                  <c:v>11.104100000000001</c:v>
                </c:pt>
                <c:pt idx="4">
                  <c:v>10.8133</c:v>
                </c:pt>
              </c:numCache>
            </c:numRef>
          </c:val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女生(萬)</c:v>
                </c:pt>
              </c:strCache>
            </c:strRef>
          </c:tx>
          <c:invertIfNegative val="0"/>
          <c:cat>
            <c:strRef>
              <c:f>工作表1!$A$2:$A$6</c:f>
              <c:strCache>
                <c:ptCount val="5"/>
                <c:pt idx="0">
                  <c:v>80年度</c:v>
                </c:pt>
                <c:pt idx="1">
                  <c:v>85年度</c:v>
                </c:pt>
                <c:pt idx="2">
                  <c:v>103年度</c:v>
                </c:pt>
                <c:pt idx="3">
                  <c:v>104年度</c:v>
                </c:pt>
                <c:pt idx="4">
                  <c:v>105年度</c:v>
                </c:pt>
              </c:strCache>
            </c:strRef>
          </c:cat>
          <c:val>
            <c:numRef>
              <c:f>工作表1!$D$2:$D$6</c:f>
              <c:numCache>
                <c:formatCode>General</c:formatCode>
                <c:ptCount val="5"/>
                <c:pt idx="0">
                  <c:v>15.306699999999999</c:v>
                </c:pt>
                <c:pt idx="1">
                  <c:v>15.6061</c:v>
                </c:pt>
                <c:pt idx="2">
                  <c:v>10.156599999999999</c:v>
                </c:pt>
                <c:pt idx="3">
                  <c:v>10.255699999999999</c:v>
                </c:pt>
                <c:pt idx="4">
                  <c:v>10.0307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821184"/>
        <c:axId val="109900864"/>
      </c:barChart>
      <c:catAx>
        <c:axId val="33821184"/>
        <c:scaling>
          <c:orientation val="minMax"/>
        </c:scaling>
        <c:delete val="0"/>
        <c:axPos val="b"/>
        <c:majorTickMark val="out"/>
        <c:minorTickMark val="none"/>
        <c:tickLblPos val="nextTo"/>
        <c:crossAx val="109900864"/>
        <c:crosses val="autoZero"/>
        <c:auto val="1"/>
        <c:lblAlgn val="ctr"/>
        <c:lblOffset val="100"/>
        <c:noMultiLvlLbl val="0"/>
      </c:catAx>
      <c:valAx>
        <c:axId val="109900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8211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DE09DD-6DDD-4C6D-B35F-BFC8E56A0009}" type="datetimeFigureOut">
              <a:rPr lang="zh-TW" altLang="en-US" smtClean="0"/>
              <a:pPr>
                <a:defRPr/>
              </a:pPr>
              <a:t>2018/1/23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90DD2-10C4-4960-AF13-AE1FC8300FAA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753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632695-0B93-4BD6-9D77-B816226AC15C}" type="datetimeFigureOut">
              <a:rPr lang="zh-TW" altLang="en-US" smtClean="0"/>
              <a:pPr>
                <a:defRPr/>
              </a:pPr>
              <a:t>2018/1/23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A8EEF6-1D24-4132-B59D-B2112096EEC0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8036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620E49-9DA6-4F98-B201-36FD17A142D7}" type="datetimeFigureOut">
              <a:rPr lang="zh-TW" altLang="en-US" smtClean="0"/>
              <a:pPr>
                <a:defRPr/>
              </a:pPr>
              <a:t>2018/1/23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0CA554-7CD6-4E86-AB34-1A907211D648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836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B8B4D0-F2B1-47BC-B2C7-04AAF0385460}" type="datetimeFigureOut">
              <a:rPr lang="zh-TW" altLang="en-US" smtClean="0"/>
              <a:pPr>
                <a:defRPr/>
              </a:pPr>
              <a:t>2018/1/23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624A4A-BF46-423D-AAD3-BCC8280FC793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486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71E355-B9A0-467E-93C1-2BAA3C29E9C7}" type="datetimeFigureOut">
              <a:rPr lang="zh-TW" altLang="en-US" smtClean="0"/>
              <a:pPr>
                <a:defRPr/>
              </a:pPr>
              <a:t>2018/1/23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813603-E66A-430E-95A8-8F5C4985E56F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7146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850B21-D3C1-44B1-83C3-4D27837CDC14}" type="datetimeFigureOut">
              <a:rPr lang="zh-TW" altLang="en-US" smtClean="0"/>
              <a:pPr>
                <a:defRPr/>
              </a:pPr>
              <a:t>2018/1/23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BC51E-A1EA-4136-ADB3-32C8ED34067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07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D55EFC-5575-4EF0-832E-01261F4AF57E}" type="datetimeFigureOut">
              <a:rPr lang="zh-TW" altLang="en-US" smtClean="0"/>
              <a:pPr>
                <a:defRPr/>
              </a:pPr>
              <a:t>2018/1/23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A5803D-153F-4302-9754-20E47B51E8BC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7338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724347-ED2D-4147-8A95-16D39796BA0F}" type="datetimeFigureOut">
              <a:rPr lang="zh-TW" altLang="en-US" smtClean="0"/>
              <a:pPr>
                <a:defRPr/>
              </a:pPr>
              <a:t>2018/1/23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D2B32-E0F4-4C4E-AD19-D6EBBA2BEAEB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5219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6BE3B1-7C94-42D1-A057-1128A95D14E3}" type="datetimeFigureOut">
              <a:rPr lang="zh-TW" altLang="en-US" smtClean="0"/>
              <a:pPr>
                <a:defRPr/>
              </a:pPr>
              <a:t>2018/1/23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CA5AE-DB52-421C-8A98-BCF0A80FC070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9688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8403B0-EDC9-4EB0-B71B-FEAC47CB8180}" type="datetimeFigureOut">
              <a:rPr lang="zh-TW" altLang="en-US" smtClean="0"/>
              <a:pPr>
                <a:defRPr/>
              </a:pPr>
              <a:t>2018/1/23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5ED9E-B749-4026-8788-60011EEC9606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6170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D0E597-1A93-4CDA-8968-C5BE0ADD0545}" type="datetimeFigureOut">
              <a:rPr lang="zh-TW" altLang="en-US" smtClean="0"/>
              <a:pPr>
                <a:defRPr/>
              </a:pPr>
              <a:t>2018/1/23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CA1E9-64A7-4A0A-AECF-8AF09DA96778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0749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2B5CE2D-4C15-4C36-8597-83E26E93283E}" type="datetimeFigureOut">
              <a:rPr lang="zh-TW" altLang="en-US" smtClean="0"/>
              <a:pPr>
                <a:defRPr/>
              </a:pPr>
              <a:t>2018/1/23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54F5C3-949D-42E2-94A2-37CBB5A98D98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65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2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8.wav"/><Relationship Id="rId7" Type="http://schemas.openxmlformats.org/officeDocument/2006/relationships/hyperlink" Target="http://law.moj.gov.tw/LawClass/LawAll.aspx?PCode=S0110016" TargetMode="Externa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18.wav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.png"/><Relationship Id="rId5" Type="http://schemas.openxmlformats.org/officeDocument/2006/relationships/hyperlink" Target="http://law.moj.gov.tw/Law/LawSearchResult.aspx?p=A&amp;t=A1A2E1F1&amp;k1=%E6%80%A7%E5%88%A5%E5%B7%A5%E4%BD%9C%E5%B9%B3%E7%AD%89%E6%B3%95" TargetMode="Externa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.png"/><Relationship Id="rId5" Type="http://schemas.openxmlformats.org/officeDocument/2006/relationships/hyperlink" Target="http://law.moj.gov.tw/Law/LawSearchResult.aspx?p=A&amp;t=A1A2E1F1&amp;k1=%E5%85%AC%E6%95%99%E4%BA%BA%E5%93%A1%E4%BF%9D%E9%9A%AA%E6%B3%95" TargetMode="Externa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2.wav"/><Relationship Id="rId7" Type="http://schemas.openxmlformats.org/officeDocument/2006/relationships/image" Target="../media/image1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wav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1.png"/><Relationship Id="rId5" Type="http://schemas.openxmlformats.org/officeDocument/2006/relationships/hyperlink" Target="https://kknews.cc/zh-tw/world/8593jke.html" TargetMode="Externa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wav"/><Relationship Id="rId7" Type="http://schemas.openxmlformats.org/officeDocument/2006/relationships/image" Target="../media/image1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6.wav"/><Relationship Id="rId7" Type="http://schemas.openxmlformats.org/officeDocument/2006/relationships/image" Target="../media/image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chart" Target="../charts/chart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8.wav"/><Relationship Id="rId7" Type="http://schemas.openxmlformats.org/officeDocument/2006/relationships/hyperlink" Target="http://www.ca.ntpc.gov.tw/PageContent/List?wnd_id=36" TargetMode="Externa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8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hyperlink" Target="http://sweethome.moi.gov.tw/?p=2280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0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hyperlink" Target="http://welfare.ntpc.gov.tw/viewService/show/1008029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3.wav"/><Relationship Id="rId7" Type="http://schemas.openxmlformats.org/officeDocument/2006/relationships/image" Target="../media/image1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media" Target="../media/media15.wm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2" Type="http://schemas.openxmlformats.org/officeDocument/2006/relationships/video" Target="../media/media14.wmv"/><Relationship Id="rId1" Type="http://schemas.microsoft.com/office/2007/relationships/media" Target="../media/media14.wmv"/><Relationship Id="rId6" Type="http://schemas.openxmlformats.org/officeDocument/2006/relationships/audio" Target="../media/media16.wav"/><Relationship Id="rId11" Type="http://schemas.openxmlformats.org/officeDocument/2006/relationships/image" Target="../media/image14.png"/><Relationship Id="rId5" Type="http://schemas.microsoft.com/office/2007/relationships/media" Target="../media/media16.wav"/><Relationship Id="rId10" Type="http://schemas.openxmlformats.org/officeDocument/2006/relationships/image" Target="../media/image13.png"/><Relationship Id="rId4" Type="http://schemas.openxmlformats.org/officeDocument/2006/relationships/video" Target="../media/media15.wmv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職場幸福</a:t>
            </a:r>
            <a:r>
              <a: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‐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安心育兒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Cambria"/>
              <a:buNone/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前言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fontAlgn="auto">
              <a:spcAft>
                <a:spcPts val="0"/>
              </a:spcAft>
              <a:buFont typeface="Cambria"/>
              <a:buNone/>
              <a:defRPr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fontAlgn="auto">
              <a:spcAft>
                <a:spcPts val="0"/>
              </a:spcAft>
              <a:buFont typeface="Cambria"/>
              <a:buNone/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生小孩已經是許多家長都敬而遠之的一件事，為鼓勵各位家長生小孩，政府祭出許多優渥的獎勵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補助、休假、提供給每位爸媽更好的育兒環境，本篇針對鼓勵公務人員生育為出發點。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24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88913"/>
            <a:ext cx="949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4737628"/>
            <a:ext cx="3275856" cy="2120372"/>
          </a:xfrm>
          <a:prstGeom prst="rect">
            <a:avLst/>
          </a:prstGeom>
        </p:spPr>
      </p:pic>
      <p:pic>
        <p:nvPicPr>
          <p:cNvPr id="6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7441" y="692696"/>
            <a:ext cx="487363" cy="487363"/>
          </a:xfrm>
          <a:prstGeom prst="rect">
            <a:avLst/>
          </a:prstGeom>
        </p:spPr>
      </p:pic>
      <p:pic>
        <p:nvPicPr>
          <p:cNvPr id="7" name="錄製的聲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19672" y="170080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5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4737628"/>
            <a:ext cx="3275856" cy="2120372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相關法令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sz="2800" dirty="0" smtClean="0">
                <a:hlinkClick r:id="rId7"/>
              </a:rPr>
              <a:t>公務人員請假規則</a:t>
            </a:r>
            <a:endParaRPr lang="en-US" altLang="zh-TW" sz="2800" dirty="0" smtClean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第三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條第一項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四、因懷孕者，於分娩前，給產前假八日，得分次申請，不得保留至分娩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後；於分娩後，給娩假四十二日；懷孕滿二十週以上流產者，給流產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假四十二日；懷孕十二週以上未滿二十週流產者，給流產假二十一日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；懷孕未滿十二週流產者，給流產假十四日。娩假及流產假應一次請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畢。分娩前已請畢產前假者，必要時得於分娩前先申請部分娩假，並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以十二日為限，不限一次請畢；流產者，其流產假應扣除先請之娩假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日數。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五、因配偶分娩或懷孕滿二十週以上流產者，給陪產假五日，得分次申請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    。但應於配偶分娩日或流產日前後合計十五日（含例假日）內請畢。</a:t>
            </a:r>
          </a:p>
        </p:txBody>
      </p:sp>
      <p:pic>
        <p:nvPicPr>
          <p:cNvPr id="13316" name="圖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88913"/>
            <a:ext cx="949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6136" y="613569"/>
            <a:ext cx="487363" cy="487363"/>
          </a:xfrm>
          <a:prstGeom prst="rect">
            <a:avLst/>
          </a:prstGeom>
        </p:spPr>
      </p:pic>
      <p:pic>
        <p:nvPicPr>
          <p:cNvPr id="7" name="錄製的聲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91880" y="16288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1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4737628"/>
            <a:ext cx="3275856" cy="2120372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38226"/>
            <a:ext cx="8229600" cy="5631134"/>
          </a:xfrm>
        </p:spPr>
        <p:txBody>
          <a:bodyPr rtlCol="0">
            <a:normAutofit fontScale="40000" lnSpcReduction="2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sz="7000" dirty="0" smtClean="0">
                <a:hlinkClick r:id="rId5"/>
              </a:rPr>
              <a:t>性別工作平等法</a:t>
            </a:r>
            <a:endParaRPr lang="en-US" altLang="zh-TW" sz="7000" dirty="0" smtClean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15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雇主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於女性受僱者分娩前後，應使其停止工作，給予產假八星期；妊娠三 個月以上流產者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  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應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使其停止工作，給予產假四星期；妊娠二個月以上未 滿三個月流產者，應使其停止工作，給予產假一星期；妊娠未滿二個月流 產者，應使其停止工作，給予產假五日。 產假期間薪資之計算，依相關法令之規定。 受僱者經醫師診斷需安胎休養者，其治療、照護或休養期間之請假及薪資 計算，依相關法令之規定。 受僱者妊娠期間，雇主應給予產檢假五日。 受僱者於其配偶分娩時，雇主應給予陪產假五日。 產檢假及陪產假期間，薪資照給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16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受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僱者任職滿六個月後，於每一子女滿三歲前，得申請育嬰留職停薪，期 間至該子女滿三歲止，但不得逾二年。同時撫育子女二人以上者，其育嬰 留職停薪期間應合併計算，最長以最幼子女受撫育二年為限。 受僱者於育嬰留職停薪期間，得繼續參加原有之社會保險，原由雇主負擔 之保險費，免予繳納；原由受僱者負擔之保險費，得遞延三年繳納。 依家事事件法、兒童及少年福利與權益保障法相關規定與收養兒童先行共 同生活之受僱者，其共同生活期間得依第一項規定申請育嬰留職停薪。 育嬰留職停薪津貼之發放，另以法律定之。 育嬰留職停薪實施辦法，由中央主管機關定之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17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前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條受僱者於育嬰留職停薪期滿後，申請復職時，除有下列情形之一，並 經主管機關同意者外，雇主不得拒絕： 一、歇業、虧損或業務緊縮者。 二、雇主依法變更組織、解散或轉讓者。 三、不可抗力暫停工作在一個月以上者。 四、業務性質變更，有減少受僱者之必要，又無適當工作可供安置者。 雇主因前項各款原因未能使受僱者復職時，應於三十日前通知之，並應依 法定標準發給資遣費或退休金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18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子女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未滿二歲須受僱者親自哺（集）乳者，除規定之休息時間外，雇主應 每日另給哺（集）乳時間六十分鐘。 受僱者於每日正常工作時間以外之延長工作時間達一小時以上者，雇主應 給予哺（集）乳時間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三十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分鐘。 前二項哺（集）乳時間，視為工作時間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受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僱於僱用三十人以上雇主之受僱者，為撫育未滿三歲子女，得向雇主請 求為下列二款事項之一： 一、每天減少工作時間一小時；減少之工作時間，不得請求報酬。 二、調整工作時間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條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受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僱者於其家庭成員預防接種、發生嚴重之疾病或其他重大事故須親自照 顧時，得請家庭照顧假；其請假日數併入事假計算，全年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以七日為限。 家庭照顧假薪資之計算，依各該事假規定辦理</a:t>
            </a:r>
            <a:r>
              <a:rPr lang="zh-TW" altLang="en-US" dirty="0"/>
              <a:t>。</a:t>
            </a:r>
          </a:p>
        </p:txBody>
      </p:sp>
      <p:pic>
        <p:nvPicPr>
          <p:cNvPr id="14339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88913"/>
            <a:ext cx="949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1840" y="10382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4737628"/>
            <a:ext cx="3275856" cy="2120372"/>
          </a:xfrm>
          <a:prstGeom prst="rect">
            <a:avLst/>
          </a:prstGeom>
        </p:spPr>
      </p:pic>
      <p:sp>
        <p:nvSpPr>
          <p:cNvPr id="15362" name="內容版面配置區 2"/>
          <p:cNvSpPr>
            <a:spLocks noGrp="1"/>
          </p:cNvSpPr>
          <p:nvPr>
            <p:ph idx="1"/>
          </p:nvPr>
        </p:nvSpPr>
        <p:spPr>
          <a:xfrm>
            <a:off x="572567" y="980728"/>
            <a:ext cx="8229600" cy="5814095"/>
          </a:xfrm>
        </p:spPr>
        <p:txBody>
          <a:bodyPr>
            <a:normAutofit/>
          </a:bodyPr>
          <a:lstStyle/>
          <a:p>
            <a:pPr marL="0" indent="0">
              <a:buFont typeface="Cambria" pitchFamily="18" charset="0"/>
              <a:buNone/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  <a:hlinkClick r:id="rId5"/>
              </a:rPr>
              <a:t>公教人員保險法</a:t>
            </a:r>
            <a:endParaRPr lang="en-US" altLang="zh-TW" sz="4000" dirty="0" smtClean="0">
              <a:latin typeface="標楷體" pitchFamily="65" charset="-120"/>
              <a:ea typeface="標楷體" pitchFamily="65" charset="-120"/>
            </a:endParaRPr>
          </a:p>
          <a:p>
            <a:pPr marL="0" indent="0">
              <a:buFont typeface="Cambria" pitchFamily="18" charset="0"/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35</a:t>
            </a:r>
            <a:r>
              <a:rPr lang="zh-TW" altLang="en-US" sz="1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條</a:t>
            </a:r>
            <a:r>
              <a:rPr lang="en-US" altLang="zh-TW" sz="1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</a:t>
            </a:r>
          </a:p>
          <a:p>
            <a:pPr marL="0" indent="0">
              <a:buFont typeface="Cambria" pitchFamily="18" charset="0"/>
              <a:buNone/>
            </a:pPr>
            <a:r>
              <a:rPr lang="zh-TW" altLang="en-US" sz="1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被保險人</a:t>
            </a:r>
            <a:r>
              <a:rPr lang="zh-TW" altLang="en-US" sz="1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加保年資滿一年以上，養育三足歲以下子女，辦理育嬰留職</a:t>
            </a:r>
            <a:r>
              <a:rPr lang="zh-TW" altLang="en-US" sz="1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停薪並</a:t>
            </a:r>
            <a:r>
              <a:rPr lang="zh-TW" altLang="en-US" sz="1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選擇繼續加保者，得請領育嬰留職停薪津貼。</a:t>
            </a:r>
          </a:p>
          <a:p>
            <a:pPr marL="0" indent="0">
              <a:buFont typeface="Cambria" pitchFamily="18" charset="0"/>
              <a:buNone/>
            </a:pPr>
            <a:r>
              <a:rPr lang="zh-TW" altLang="en-US" sz="1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前項津貼，自留職停薪之日起，按月發給；最長發給六個月。但留職</a:t>
            </a:r>
            <a:r>
              <a:rPr lang="zh-TW" altLang="en-US" sz="1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停薪期間</a:t>
            </a:r>
            <a:r>
              <a:rPr lang="zh-TW" altLang="en-US" sz="1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未滿六個月者，以實際留職停薪月數發給；未滿一個月之畸零日數</a:t>
            </a:r>
            <a:r>
              <a:rPr lang="zh-TW" altLang="en-US" sz="1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，按</a:t>
            </a:r>
            <a:r>
              <a:rPr lang="zh-TW" altLang="en-US" sz="1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實際留職停薪日數計算。</a:t>
            </a:r>
          </a:p>
          <a:p>
            <a:pPr marL="0" indent="0">
              <a:buFont typeface="Cambria" pitchFamily="18" charset="0"/>
              <a:buNone/>
            </a:pPr>
            <a:r>
              <a:rPr lang="zh-TW" altLang="en-US" sz="1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同時撫育子女二人以上者，以請領一人之津貼為限。</a:t>
            </a:r>
          </a:p>
          <a:p>
            <a:pPr marL="0" indent="0">
              <a:buFont typeface="Cambria" pitchFamily="18" charset="0"/>
              <a:buNone/>
            </a:pPr>
            <a:r>
              <a:rPr lang="zh-TW" altLang="en-US" sz="1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夫妻同為本保險被保險人者，在不同時間分別辦理同一子女之育嬰留職</a:t>
            </a:r>
            <a:r>
              <a:rPr lang="zh-TW" altLang="en-US" sz="1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停薪</a:t>
            </a:r>
            <a:r>
              <a:rPr lang="zh-TW" altLang="en-US" sz="1800" dirty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並選擇繼續加保時，得分別請領</a:t>
            </a:r>
            <a:r>
              <a:rPr lang="zh-TW" altLang="en-US" sz="1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。</a:t>
            </a:r>
            <a:endParaRPr lang="en-US" altLang="zh-TW" sz="1800" dirty="0" smtClean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0" indent="0">
              <a:buFont typeface="Cambria" pitchFamily="18" charset="0"/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36</a:t>
            </a:r>
            <a:r>
              <a:rPr lang="zh-TW" altLang="en-US" sz="1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條</a:t>
            </a:r>
            <a:r>
              <a:rPr lang="en-US" altLang="zh-TW" sz="1800" dirty="0" smtClean="0"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:</a:t>
            </a:r>
          </a:p>
          <a:p>
            <a:pPr marL="0" indent="0">
              <a:buFont typeface="Cambria" pitchFamily="18" charset="0"/>
              <a:buNone/>
            </a:pPr>
            <a:r>
              <a:rPr lang="zh-TW" altLang="en-US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被保險人有下列情形之一者，得請領生育給付： 一、繳付本保險保險費滿二百八十日後分娩。 二、繳付本保險保險費滿一百八十一日後早產。 被保險人符合前項規定者，給與二個月生育給付。 第一項被保險人分娩或早產為雙生以上者，生育給付按前項標準比例增給 。</a:t>
            </a:r>
            <a:endParaRPr lang="en-US" altLang="zh-TW" sz="1800" dirty="0" smtClean="0"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pPr marL="0" indent="0">
              <a:buFont typeface="Cambria" pitchFamily="18" charset="0"/>
              <a:buNone/>
            </a:pP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363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5" y="188913"/>
            <a:ext cx="949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119675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4737628"/>
            <a:ext cx="3275856" cy="212037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他國鼓勵生育方式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fontAlgn="base">
              <a:buNone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日本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日本是世界上老齡化最為嚴重的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國家 也是與台灣最相似的。 </a:t>
            </a:r>
            <a:endParaRPr lang="en-US" altLang="zh-TW" sz="20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2015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年，日本人口更是首次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出 現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負增長。</a:t>
            </a:r>
          </a:p>
          <a:p>
            <a:pPr marL="0" indent="0" fontAlgn="base">
              <a:buNone/>
            </a:pP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為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鼓勵生育，日本自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2010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年起開始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放寬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兒童津貼制度，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15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歲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前 </a:t>
            </a:r>
            <a:endParaRPr lang="en-US" altLang="zh-TW" sz="20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每月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領取</a:t>
            </a:r>
            <a:r>
              <a:rPr lang="en-US" altLang="zh-TW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1.3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萬日元；而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2012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後作出調整：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歲 以下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兒童</a:t>
            </a:r>
            <a:r>
              <a:rPr lang="zh-TW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每月 </a:t>
            </a:r>
            <a:endParaRPr lang="en-US" altLang="zh-TW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津貼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1.5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萬日元，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歲</a:t>
            </a:r>
            <a:r>
              <a:rPr lang="zh-TW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以上</a:t>
            </a:r>
            <a:r>
              <a:rPr lang="en-US" altLang="zh-TW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15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歲以下的實行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萬日元的差異補貼</a:t>
            </a:r>
            <a:r>
              <a:rPr lang="zh-TW" altLang="en-US" sz="2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en-US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韓國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韓國政府每年提供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萬套保障性住房給月收入低於一定水平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 </a:t>
            </a:r>
            <a:endParaRPr lang="en-US" altLang="zh-TW" sz="20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新婚夫婦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；孩子未滿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歲之前，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母親都可以有一年的時間育</a:t>
            </a:r>
            <a:r>
              <a:rPr lang="zh-TW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兒 </a:t>
            </a:r>
            <a:endParaRPr lang="en-US" altLang="zh-TW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時間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，每月可領取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40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</a:t>
            </a:r>
            <a:r>
              <a:rPr lang="en-US" altLang="zh-TW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~50</a:t>
            </a:r>
            <a:r>
              <a:rPr lang="zh-TW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萬的底薪</a:t>
            </a:r>
            <a:r>
              <a:rPr lang="zh-TW" altLang="en-US" sz="20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並保留職位。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800" dirty="0"/>
              <a:t/>
            </a:r>
            <a:br>
              <a:rPr lang="zh-TW" altLang="en-US" sz="2800" dirty="0"/>
            </a:br>
            <a:endParaRPr lang="zh-TW" altLang="en-US" sz="2800" dirty="0"/>
          </a:p>
        </p:txBody>
      </p:sp>
      <p:pic>
        <p:nvPicPr>
          <p:cNvPr id="16387" name="圖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88913"/>
            <a:ext cx="949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6256" y="617761"/>
            <a:ext cx="487363" cy="487363"/>
          </a:xfrm>
          <a:prstGeom prst="rect">
            <a:avLst/>
          </a:prstGeom>
        </p:spPr>
      </p:pic>
      <p:pic>
        <p:nvPicPr>
          <p:cNvPr id="6" name="錄製的聲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1032" y="211221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4737628"/>
            <a:ext cx="3275856" cy="2120372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38226"/>
            <a:ext cx="8229600" cy="5087938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Cambria"/>
              <a:buNone/>
              <a:defRPr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新加坡：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新加坡人口與人才署的統計顯示，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生育兩個孩子的家庭在</a:t>
            </a:r>
            <a:r>
              <a:rPr lang="zh-TW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兩 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US" altLang="zh-TW" sz="2000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Cambria"/>
              <a:buNone/>
              <a:defRPr/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     個孩子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13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歲以前，一共可以領到價值摺合現金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16.6</a:t>
            </a:r>
            <a:r>
              <a:rPr lang="zh-TW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萬新元 </a:t>
            </a:r>
            <a:endParaRPr lang="en-US" altLang="zh-TW" sz="2000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Cambria"/>
              <a:buNone/>
              <a:defRPr/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   （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約合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80.4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萬元人民幣）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的津貼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0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Cambria"/>
              <a:buNone/>
              <a:defRPr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丹麥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 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作為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北歐高福利國家典型的丹麥，人口老齡化問題十分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嚴</a:t>
            </a:r>
            <a:endParaRPr lang="en-US" altLang="zh-TW" sz="20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Cambria"/>
              <a:buNone/>
              <a:defRPr/>
            </a:pP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重， 甚至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被人們稱作「正在死去的國家」。</a:t>
            </a:r>
          </a:p>
          <a:p>
            <a:pPr marL="0" indent="0" fontAlgn="auto">
              <a:spcAft>
                <a:spcPts val="0"/>
              </a:spcAft>
              <a:buFont typeface="Cambria"/>
              <a:buNone/>
              <a:defRPr/>
            </a:pPr>
            <a:r>
              <a:rPr lang="zh-TW" altLang="en-US" sz="2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為了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「催生」，丹麥法律規定，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孕婦的產假從預產期開始</a:t>
            </a:r>
            <a:r>
              <a:rPr lang="zh-TW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</a:t>
            </a:r>
            <a:endParaRPr lang="en-US" altLang="zh-TW" sz="2000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Cambria"/>
              <a:buNone/>
              <a:defRPr/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達 </a:t>
            </a:r>
            <a:r>
              <a:rPr lang="en-US" altLang="zh-TW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周；同時，孩子父親可有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34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周的「父母假」</a:t>
            </a:r>
            <a:r>
              <a:rPr lang="zh-TW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。此外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根</a:t>
            </a:r>
            <a:endParaRPr lang="en-US" altLang="zh-TW" sz="2000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Cambria"/>
              <a:buNone/>
              <a:defRPr/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據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丹麥的最新規定，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2013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年後生育津貼為每周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4005</a:t>
            </a:r>
            <a:r>
              <a:rPr lang="zh-TW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克 朗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zh-TW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約</a:t>
            </a:r>
            <a:endParaRPr lang="en-US" altLang="zh-TW" sz="2000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Cambria"/>
              <a:buNone/>
              <a:defRPr/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為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3927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元人民幣），即約合每月</a:t>
            </a: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15000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人民幣，簡直</a:t>
            </a:r>
            <a:r>
              <a:rPr lang="zh-TW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 需要為  </a:t>
            </a:r>
            <a:endParaRPr lang="en-US" altLang="zh-TW" sz="2000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Cambria"/>
              <a:buNone/>
              <a:defRPr/>
            </a:pP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孩子</a:t>
            </a:r>
            <a:r>
              <a:rPr lang="zh-TW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的奶粉和尿布花錢。</a:t>
            </a:r>
          </a:p>
          <a:p>
            <a:pPr marL="0" indent="0" fontAlgn="auto">
              <a:spcAft>
                <a:spcPts val="0"/>
              </a:spcAft>
              <a:buFont typeface="Cambria"/>
              <a:buNone/>
              <a:defRPr/>
            </a:pPr>
            <a:endParaRPr lang="zh-TW" altLang="en-US" sz="2800" dirty="0"/>
          </a:p>
          <a:p>
            <a:pPr marL="0" indent="0" fontAlgn="auto">
              <a:spcAft>
                <a:spcPts val="0"/>
              </a:spcAft>
              <a:buFont typeface="Cambria"/>
              <a:buNone/>
              <a:defRPr/>
            </a:pPr>
            <a:endParaRPr lang="zh-TW" altLang="en-US" sz="2800" dirty="0"/>
          </a:p>
          <a:p>
            <a:pPr marL="0" indent="0" fontAlgn="auto">
              <a:spcAft>
                <a:spcPts val="0"/>
              </a:spcAft>
              <a:buFont typeface="Cambria"/>
              <a:buNone/>
              <a:defRPr/>
            </a:pPr>
            <a:endParaRPr lang="zh-TW" altLang="en-US" sz="2800" dirty="0"/>
          </a:p>
        </p:txBody>
      </p:sp>
      <p:pic>
        <p:nvPicPr>
          <p:cNvPr id="17411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88913"/>
            <a:ext cx="949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16089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4737628"/>
            <a:ext cx="3275856" cy="2120372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38225"/>
            <a:ext cx="8435280" cy="5775151"/>
          </a:xfrm>
        </p:spPr>
        <p:txBody>
          <a:bodyPr rtlCol="0">
            <a:normAutofit fontScale="62500" lnSpcReduction="20000"/>
          </a:bodyPr>
          <a:lstStyle/>
          <a:p>
            <a:pPr marL="0" indent="0" fontAlgn="base"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瑞典</a:t>
            </a:r>
            <a:r>
              <a:rPr lang="zh-TW" altLang="en-US" sz="4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瑞典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是首個立法規定父親可休產假的國家，而且休假越多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獎金 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越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高，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最高可領取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135000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瑞典克朗（約為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萬元人民幣）</a:t>
            </a:r>
            <a:r>
              <a:rPr lang="zh-TW" altLang="en-US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此外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在孩子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歲或讀完小學一年級之前，父母可以將自己</a:t>
            </a:r>
            <a:r>
              <a:rPr lang="zh-TW" alt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               </a:t>
            </a:r>
            <a:endParaRPr lang="en-US" altLang="zh-TW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工作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時間縮短最多四分之一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，比如，如果每天需要工作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小 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時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，帶孩子的爸爸媽媽每天就只需要工作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個小時。</a:t>
            </a:r>
          </a:p>
          <a:p>
            <a:pPr marL="0" indent="0" fontAlgn="base">
              <a:buNone/>
            </a:pPr>
            <a:r>
              <a:rPr lang="zh-TW" altLang="en-US" sz="4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芬蘭</a:t>
            </a:r>
            <a:r>
              <a:rPr lang="zh-TW" altLang="en-US" sz="40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芬蘭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，被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評為世界上最適合母親生活的國家。</a:t>
            </a:r>
          </a:p>
          <a:p>
            <a:pPr marL="0" indent="0" fontAlgn="base">
              <a:buNone/>
            </a:pP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作為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芬蘭政府贈送給新生命的禮物，每個待產媽媽都可以從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社保機構 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KELA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得到一個免費的「母嬰包」，裡面包括嬰兒服、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尿布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、床上用品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和 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兒童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護理產品等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。其次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，從懷孕到生完孩子，</a:t>
            </a: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所有懷孕女性的檢查和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住 </a:t>
            </a:r>
            <a:endParaRPr lang="en-US" altLang="zh-TW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院</a:t>
            </a: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治療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都 是</a:t>
            </a: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免費</a:t>
            </a:r>
            <a:r>
              <a:rPr lang="zh-TW" altLang="en-US" sz="28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而且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所有的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孩子在</a:t>
            </a: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成年之前（</a:t>
            </a:r>
            <a:r>
              <a:rPr lang="en-US" altLang="zh-TW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0-17</a:t>
            </a: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歲）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醫 療</a:t>
            </a: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和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教育 </a:t>
            </a:r>
            <a:endParaRPr lang="en-US" altLang="zh-TW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都</a:t>
            </a: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是免費的</a:t>
            </a:r>
            <a:r>
              <a:rPr lang="zh-TW" altLang="en-US" sz="28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同時，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每月還能獲得至少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100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歐元（約合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729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元</a:t>
            </a:r>
            <a:r>
              <a:rPr lang="zh-TW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 民幣）的</a:t>
            </a:r>
            <a:endParaRPr lang="en-US" altLang="zh-TW" sz="2800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成長津貼，並且津貼數額按孩子數量遞增。</a:t>
            </a:r>
          </a:p>
          <a:p>
            <a:pPr marL="0" indent="0" fontAlgn="base">
              <a:buNone/>
            </a:pP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除了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以上的基礎保障，對於有孩子的家庭，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政府還設立了抵稅政策</a:t>
            </a:r>
            <a:r>
              <a:rPr lang="zh-TW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      </a:t>
            </a:r>
            <a:endParaRPr lang="en-US" altLang="zh-TW" sz="2800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比如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房貸利息可從所得稅中扣除；雇用鐘點工、裝修工人和水管工</a:t>
            </a:r>
            <a:r>
              <a:rPr lang="zh-TW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 </a:t>
            </a:r>
            <a:endParaRPr lang="en-US" altLang="zh-TW" sz="2800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工資</a:t>
            </a:r>
            <a:r>
              <a:rPr lang="zh-TW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和社會福利費用也可以在自己的應繳稅款中得到抵扣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等等，在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很 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 fontAlgn="base">
              <a:buNone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大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程度上直接減輕了家長們的經濟負擔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5"/>
              </a:rPr>
              <a:t>參考網頁</a:t>
            </a:r>
            <a:endParaRPr lang="zh-TW" altLang="en-US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8435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88913"/>
            <a:ext cx="949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568" y="141277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結論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相較於其他先進國家的生育環境，我國還有相當大的進步空間，目前各地方政府也陸續強力推行，例如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新北市政府於各區設立公立托嬰中心，也制定法規讓職場有更好的育兒環境；生育不止為了國家的興盛，也為了後代子孫及往後社會的運作，為了自己也為了社會，請多生小孩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!!</a:t>
            </a:r>
          </a:p>
        </p:txBody>
      </p:sp>
      <p:pic>
        <p:nvPicPr>
          <p:cNvPr id="19459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88913"/>
            <a:ext cx="949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4737628"/>
            <a:ext cx="3275856" cy="2120372"/>
          </a:xfrm>
          <a:prstGeom prst="rect">
            <a:avLst/>
          </a:prstGeom>
        </p:spPr>
      </p:pic>
      <p:pic>
        <p:nvPicPr>
          <p:cNvPr id="7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26807" y="6926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4737628"/>
            <a:ext cx="3275856" cy="212037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生育率會影響國家的走向</a:t>
            </a: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148" name="圖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88913"/>
            <a:ext cx="949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台灣生育率1(0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20" y="1916832"/>
            <a:ext cx="5464522" cy="4098751"/>
          </a:xfrm>
        </p:spPr>
      </p:pic>
      <p:sp>
        <p:nvSpPr>
          <p:cNvPr id="22" name="文字方塊 21"/>
          <p:cNvSpPr txBox="1"/>
          <p:nvPr/>
        </p:nvSpPr>
        <p:spPr>
          <a:xfrm>
            <a:off x="179512" y="6450399"/>
            <a:ext cx="590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高所得國家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最適生育率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台灣目前生育率僅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1.065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  <p:pic>
        <p:nvPicPr>
          <p:cNvPr id="23" name="錄製的聲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68344" y="6926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3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年度出生人口統計表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856851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6" name="圖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88913"/>
            <a:ext cx="949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827584" y="6021288"/>
            <a:ext cx="7377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</a:pPr>
            <a:r>
              <a:rPr kumimoji="0" lang="en-US" altLang="zh-TW" sz="2400" dirty="0">
                <a:solidFill>
                  <a:prstClr val="black"/>
                </a:solidFill>
                <a:latin typeface="Calibri"/>
                <a:ea typeface="新細明體"/>
                <a:cs typeface="+mj-cs"/>
              </a:rPr>
              <a:t>（</a:t>
            </a:r>
            <a:r>
              <a:rPr kumimoji="0"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對比</a:t>
            </a:r>
            <a:r>
              <a:rPr kumimoji="0"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80</a:t>
            </a:r>
            <a:r>
              <a:rPr kumimoji="0"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kumimoji="0"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85</a:t>
            </a:r>
            <a:r>
              <a:rPr kumimoji="0"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年度近年生育總人口數是逐年</a:t>
            </a:r>
            <a:r>
              <a:rPr kumimoji="0"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遞減</a:t>
            </a:r>
            <a:r>
              <a:rPr kumimoji="0"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…</a:t>
            </a:r>
            <a:r>
              <a:rPr kumimoji="0"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endParaRPr kumimoji="0" lang="zh-TW" altLang="en-US" sz="2400" dirty="0">
              <a:solidFill>
                <a:prstClr val="black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7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16216" y="617761"/>
            <a:ext cx="487363" cy="487363"/>
          </a:xfrm>
          <a:prstGeom prst="rect">
            <a:avLst/>
          </a:prstGeom>
        </p:spPr>
      </p:pic>
      <p:pic>
        <p:nvPicPr>
          <p:cNvPr id="9" name="錄製的聲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61014" y="5995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3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4737628"/>
            <a:ext cx="3275856" cy="212037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我國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鼓勵生育的政策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獎勵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一、生育補助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各縣市政府所發給的生育補助，各縣 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市鄉的補助金額不同。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以新北市為例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1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詳細以新北市政府公告為準</a:t>
            </a:r>
            <a:r>
              <a:rPr lang="en-US" altLang="zh-TW" sz="1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每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胎次補助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20000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元；雙胞胎補助 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       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40000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元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胞胎以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上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類推。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hlinkClick r:id="rId7"/>
              </a:rPr>
              <a:t>新</a:t>
            </a:r>
            <a:r>
              <a:rPr lang="zh-TW" altLang="en-US" sz="2800" dirty="0" smtClean="0">
                <a:hlinkClick r:id="rId7"/>
              </a:rPr>
              <a:t>北市政府網頁</a:t>
            </a:r>
            <a:endParaRPr lang="en-US" altLang="zh-TW" sz="2800" dirty="0" smtClean="0"/>
          </a:p>
        </p:txBody>
      </p:sp>
      <p:pic>
        <p:nvPicPr>
          <p:cNvPr id="7171" name="圖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88913"/>
            <a:ext cx="949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64288" y="622300"/>
            <a:ext cx="487363" cy="487363"/>
          </a:xfrm>
          <a:prstGeom prst="rect">
            <a:avLst/>
          </a:prstGeom>
        </p:spPr>
      </p:pic>
      <p:pic>
        <p:nvPicPr>
          <p:cNvPr id="7" name="錄製的聲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51720" y="170080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88913"/>
            <a:ext cx="949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4737628"/>
            <a:ext cx="3275856" cy="2120372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idx="1"/>
          </p:nvPr>
        </p:nvSpPr>
        <p:spPr>
          <a:xfrm>
            <a:off x="467544" y="1017687"/>
            <a:ext cx="8229600" cy="579350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二、生育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給付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津貼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此處針對公保做說明</a:t>
            </a:r>
            <a:r>
              <a:rPr lang="en-US" altLang="zh-TW" sz="1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altLang="zh-TW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補助基準（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除生育補助按事實發生當月起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  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往前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推算六個月薪俸額之平均數計算外，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其 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餘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補助以事實發生日期當月薪俸額為準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en-US" altLang="zh-TW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發給</a:t>
            </a:r>
            <a:r>
              <a:rPr lang="en-US" altLang="zh-TW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個月薪俸額</a:t>
            </a:r>
            <a:endParaRPr lang="en-US" altLang="zh-TW" sz="4000" dirty="0" smtClean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</a:t>
            </a:r>
            <a:r>
              <a:rPr lang="en-US" altLang="zh-TW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en-US" altLang="zh-TW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支</a:t>
            </a:r>
            <a:r>
              <a:rPr lang="zh-TW" altLang="en-US" sz="2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給對象及條件</a:t>
            </a:r>
          </a:p>
          <a:p>
            <a:pPr marL="0" indent="0">
              <a:buNone/>
            </a:pPr>
            <a:r>
              <a:rPr lang="zh-TW" altLang="en-US" sz="2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</a:t>
            </a:r>
            <a:r>
              <a:rPr lang="en-US" altLang="zh-TW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配偶</a:t>
            </a:r>
            <a:r>
              <a:rPr lang="zh-TW" altLang="en-US" sz="2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分娩或早產；未婚男性公教人員於非婚生子女出生之日起三個月內</a:t>
            </a: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辦 </a:t>
            </a:r>
            <a:endParaRPr lang="en-US" altLang="zh-TW" sz="23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  理</a:t>
            </a:r>
            <a:r>
              <a:rPr lang="zh-TW" altLang="en-US" sz="2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認領，並與其生母完成結婚登記者，得請領生育補助。</a:t>
            </a:r>
          </a:p>
          <a:p>
            <a:pPr marL="0" indent="0">
              <a:buNone/>
            </a:pP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</a:t>
            </a:r>
            <a:r>
              <a:rPr lang="en-US" altLang="zh-TW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本人</a:t>
            </a:r>
            <a:r>
              <a:rPr lang="zh-TW" altLang="en-US" sz="2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依公教人員保險法繳付保險費未滿二百八十日分娩或未滿</a:t>
            </a: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一百八十一 </a:t>
            </a:r>
            <a:endParaRPr lang="en-US" altLang="zh-TW" sz="23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  日</a:t>
            </a:r>
            <a:r>
              <a:rPr lang="zh-TW" altLang="en-US" sz="2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早產。</a:t>
            </a:r>
          </a:p>
          <a:p>
            <a:pPr marL="0" indent="0">
              <a:buNone/>
            </a:pP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</a:t>
            </a:r>
            <a:r>
              <a:rPr lang="en-US" altLang="zh-TW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夫妻</a:t>
            </a:r>
            <a:r>
              <a:rPr lang="zh-TW" altLang="en-US" sz="2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同為公教人員者，以報領一份為限。</a:t>
            </a:r>
          </a:p>
          <a:p>
            <a:pPr marL="0" indent="0">
              <a:buNone/>
            </a:pP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</a:t>
            </a:r>
            <a:r>
              <a:rPr lang="en-US" altLang="zh-TW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二</a:t>
            </a:r>
            <a:r>
              <a:rPr lang="en-US" altLang="zh-TW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配偶</a:t>
            </a:r>
            <a:r>
              <a:rPr lang="zh-TW" altLang="en-US" sz="2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為各種社會保險</a:t>
            </a:r>
            <a:r>
              <a:rPr lang="en-US" altLang="zh-TW" sz="2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全民健康保險除外</a:t>
            </a:r>
            <a:r>
              <a:rPr lang="en-US" altLang="zh-TW" sz="2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之被保險人，應優先適用各該</a:t>
            </a: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社會 </a:t>
            </a:r>
            <a:endParaRPr lang="en-US" altLang="zh-TW" sz="23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保險</a:t>
            </a:r>
            <a:r>
              <a:rPr lang="zh-TW" altLang="en-US" sz="2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之規定申請生育給付，其請領之金額較本表規定之補助基準為低時，</a:t>
            </a: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得 </a:t>
            </a:r>
            <a:endParaRPr lang="en-US" altLang="zh-TW" sz="23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檢</a:t>
            </a:r>
            <a:r>
              <a:rPr lang="zh-TW" altLang="en-US" sz="2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附證明文件請領二者間之差額。</a:t>
            </a:r>
          </a:p>
          <a:p>
            <a:pPr marL="0" indent="0">
              <a:buNone/>
            </a:pP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</a:t>
            </a:r>
            <a:r>
              <a:rPr lang="en-US" altLang="zh-TW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</a:t>
            </a:r>
            <a:r>
              <a:rPr lang="en-US" altLang="zh-TW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3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配偶</a:t>
            </a:r>
            <a:r>
              <a:rPr lang="zh-TW" altLang="en-US" sz="23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於國外生育，如在國內辦妥戶籍登記，得依規定申請生育補助。</a:t>
            </a:r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r>
              <a:rPr lang="zh-TW" altLang="en-US" dirty="0" smtClean="0"/>
              <a:t>              </a:t>
            </a:r>
            <a:r>
              <a:rPr lang="zh-TW" altLang="en-US" dirty="0" smtClean="0">
                <a:hlinkClick r:id="rId6"/>
              </a:rPr>
              <a:t>內政部</a:t>
            </a:r>
            <a:r>
              <a:rPr lang="en-US" altLang="zh-TW" dirty="0" smtClean="0">
                <a:hlinkClick r:id="rId6"/>
              </a:rPr>
              <a:t>-</a:t>
            </a:r>
            <a:r>
              <a:rPr lang="zh-TW" altLang="en-US" dirty="0" smtClean="0">
                <a:hlinkClick r:id="rId6"/>
              </a:rPr>
              <a:t>幸福小站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sz="2800" dirty="0" smtClean="0"/>
              <a:t>               </a:t>
            </a:r>
            <a:endParaRPr lang="zh-TW" altLang="en-US" sz="2800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32040" y="90872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88913"/>
            <a:ext cx="949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4737628"/>
            <a:ext cx="3275856" cy="2120372"/>
          </a:xfrm>
          <a:prstGeom prst="rect">
            <a:avLst/>
          </a:prstGeom>
        </p:spPr>
      </p:pic>
      <p:sp>
        <p:nvSpPr>
          <p:cNvPr id="8" name="標題 1"/>
          <p:cNvSpPr>
            <a:spLocks noGrp="1"/>
          </p:cNvSpPr>
          <p:nvPr>
            <p:ph idx="1"/>
          </p:nvPr>
        </p:nvSpPr>
        <p:spPr>
          <a:xfrm>
            <a:off x="457200" y="1038225"/>
            <a:ext cx="8229600" cy="50879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zh-TW" altLang="en-US" dirty="0" smtClean="0"/>
              <a:t>    </a:t>
            </a:r>
            <a:r>
              <a:rPr lang="zh-TW" altLang="en-US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三、育兒津貼</a:t>
            </a:r>
            <a:r>
              <a:rPr lang="en-US" altLang="zh-TW" sz="2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補助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對象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、育有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足歲以下兒童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、兒童之父母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或監護人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至少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一方因育兒需要，致未能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就業  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者。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、經直轄市、縣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市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政府依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社會救助法審核認定為低收入戶或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 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低收入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戶，或兒童之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父母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或監護人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經稅捐稽徵機關核定之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最 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 近一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之綜合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所得總額合計未達申報標準或綜合所得稅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稅率 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 未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達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百分之二十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 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、兒童未經政府公費安置收容。 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、未領取因照顧該名兒童之育嬰留職停薪津貼或保母托育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費用 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補助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 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            </a:t>
            </a:r>
            <a:endParaRPr lang="zh-TW" altLang="en-US" sz="2200" dirty="0"/>
          </a:p>
        </p:txBody>
      </p:sp>
      <p:pic>
        <p:nvPicPr>
          <p:cNvPr id="5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3768" y="10850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4737628"/>
            <a:ext cx="3275856" cy="2120372"/>
          </a:xfrm>
          <a:prstGeom prst="rect">
            <a:avLst/>
          </a:prstGeom>
        </p:spPr>
      </p:pic>
      <p:pic>
        <p:nvPicPr>
          <p:cNvPr id="10242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88913"/>
            <a:ext cx="949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zh-TW" altLang="en-US" dirty="0" smtClean="0"/>
              <a:t>             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補助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標準：</a:t>
            </a: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低收入戶家庭：每名兒童每月補助新臺幣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5,000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元。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補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差 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額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</a:p>
          <a:p>
            <a:pPr marL="0" indent="0">
              <a:buNone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2.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中低收入戶家庭：每名兒童每月補助新臺幣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4,000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元。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補差額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</a:p>
          <a:p>
            <a:pPr marL="0" indent="0">
              <a:buNone/>
            </a:pP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3.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兒童之父母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或監護人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經稅捐稽徵機關核定之最近一年之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綜合 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所得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總額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合計未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達申報標準或綜合所得稅稅率未達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百分之二十 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者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每名兒童每月補助新臺幣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2,500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元。</a:t>
            </a: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已領有政府其他相同性質之生活類補助或津貼者，不得重複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領 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取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本津貼，其額度低於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本津貼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應補足差額。 </a:t>
            </a: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本津貼追溯自受理申請月份發給，但兒童出生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60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日內完成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出生 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或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初 設戶籍登記並申請者，得追溯自出生月份發給。 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</a:t>
            </a:r>
            <a:r>
              <a:rPr lang="en-US" altLang="zh-TW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本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津貼以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月為核算單位，補助至兒童 滿兩足歲當月止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※105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年度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之申請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案件為經稅捐稽徵機關核定之最近一年之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綜合 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  所得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總額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或綜合所得稅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稅率作為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105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endParaRPr lang="en-US" altLang="zh-TW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  審查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之依據。</a:t>
            </a:r>
          </a:p>
          <a:p>
            <a:pPr marL="0" indent="0">
              <a:buNone/>
            </a:pPr>
            <a:r>
              <a:rPr lang="zh-TW" altLang="en-US" dirty="0" smtClean="0">
                <a:hlinkClick r:id="rId6"/>
              </a:rPr>
              <a:t>新</a:t>
            </a:r>
            <a:r>
              <a:rPr lang="zh-TW" altLang="en-US" dirty="0" smtClean="0">
                <a:hlinkClick r:id="rId6"/>
              </a:rPr>
              <a:t>北市政府福利補助</a:t>
            </a:r>
            <a:endParaRPr lang="zh-TW" altLang="en-US" dirty="0"/>
          </a:p>
        </p:txBody>
      </p:sp>
      <p:pic>
        <p:nvPicPr>
          <p:cNvPr id="4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22699" y="6926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4737628"/>
            <a:ext cx="3275856" cy="2120372"/>
          </a:xfrm>
          <a:prstGeom prst="rect">
            <a:avLst/>
          </a:prstGeom>
        </p:spPr>
      </p:pic>
      <p:pic>
        <p:nvPicPr>
          <p:cNvPr id="11266" name="圖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88913"/>
            <a:ext cx="949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7200" y="1038226"/>
            <a:ext cx="8229600" cy="5087938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給予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休假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一、產假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分娩前，產前假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得分次申請，不得 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保留至分娩後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；分娩後，產假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42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</a:t>
            </a:r>
            <a:r>
              <a:rPr lang="en-US" altLang="zh-TW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且不含假日</a:t>
            </a:r>
            <a:r>
              <a:rPr lang="en-US" altLang="zh-TW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； 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      懷孕滿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週流產者，流產假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42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日；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週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以上未滿 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      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週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流產者，流產假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21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日；未滿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12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週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，流產假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14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二、陪產假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因配偶分娩或懷孕滿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週以上流產，陪產假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三、育嬰留職停薪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在小孩滿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歲前，爸媽各自可以請最長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        育嬰留職停薪，前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個月都可以領有月投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           保薪資的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60%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，父母</a:t>
            </a: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可輪流請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領。</a:t>
            </a:r>
            <a:endParaRPr lang="en-US" altLang="zh-TW" sz="24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若還在請假期間生了第二胎又能再請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…)</a:t>
            </a:r>
          </a:p>
          <a:p>
            <a:pPr marL="0" indent="0">
              <a:buNone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哇</a:t>
            </a:r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好想生小孩ㄚㄚㄚ</a:t>
            </a:r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!!</a:t>
            </a:r>
            <a:endParaRPr lang="en-US" altLang="zh-TW" sz="2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600" dirty="0"/>
              <a:t> </a:t>
            </a:r>
            <a:r>
              <a:rPr lang="zh-TW" altLang="en-US" sz="2600" dirty="0" smtClean="0"/>
              <a:t>                            </a:t>
            </a:r>
            <a:endParaRPr lang="zh-TW" altLang="en-US" sz="2600" dirty="0"/>
          </a:p>
        </p:txBody>
      </p:sp>
      <p:pic>
        <p:nvPicPr>
          <p:cNvPr id="2" name="錄製的聲音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11760" y="1008509"/>
            <a:ext cx="487363" cy="487363"/>
          </a:xfrm>
          <a:prstGeom prst="rect">
            <a:avLst/>
          </a:prstGeom>
        </p:spPr>
      </p:pic>
      <p:pic>
        <p:nvPicPr>
          <p:cNvPr id="6" name="錄製的聲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9632" y="531045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4737628"/>
            <a:ext cx="3275856" cy="2120372"/>
          </a:xfrm>
          <a:prstGeom prst="rect">
            <a:avLst/>
          </a:prstGeom>
        </p:spPr>
      </p:pic>
      <p:pic>
        <p:nvPicPr>
          <p:cNvPr id="12290" name="圖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88913"/>
            <a:ext cx="949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7200" y="1038226"/>
            <a:ext cx="8229600" cy="5087938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宣導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政府各單位為鼓勵民眾生育，也製作了許 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多影片來宣導，提升民眾生育的意願。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2800" dirty="0"/>
          </a:p>
        </p:txBody>
      </p:sp>
      <p:pic>
        <p:nvPicPr>
          <p:cNvPr id="5" name="99鼓勵生育 宣導短片 來一個篇（30秒）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0002" y="3573016"/>
            <a:ext cx="3667472" cy="2750604"/>
          </a:xfrm>
          <a:prstGeom prst="rect">
            <a:avLst/>
          </a:prstGeom>
        </p:spPr>
      </p:pic>
      <p:pic>
        <p:nvPicPr>
          <p:cNvPr id="6" name="100鼓勵生育-宣導短片-喜悅篇（30秒）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05350" y="2708920"/>
            <a:ext cx="3427090" cy="2570318"/>
          </a:xfrm>
          <a:prstGeom prst="rect">
            <a:avLst/>
          </a:prstGeom>
        </p:spPr>
      </p:pic>
      <p:pic>
        <p:nvPicPr>
          <p:cNvPr id="7" name="錄製的聲音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5696" y="112474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5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2294</TotalTime>
  <Words>2793</Words>
  <Application>Microsoft Office PowerPoint</Application>
  <PresentationFormat>如螢幕大小 (4:3)</PresentationFormat>
  <Paragraphs>154</Paragraphs>
  <Slides>16</Slides>
  <Notes>0</Notes>
  <HiddenSlides>0</HiddenSlides>
  <MMClips>25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17" baseType="lpstr">
      <vt:lpstr>Office 佈景主題</vt:lpstr>
      <vt:lpstr>職場幸福‐安心育兒</vt:lpstr>
      <vt:lpstr>生育率會影響國家的走向</vt:lpstr>
      <vt:lpstr>各年度出生人口統計表</vt:lpstr>
      <vt:lpstr>我國鼓勵生育的政策</vt:lpstr>
      <vt:lpstr>PowerPoint 簡報</vt:lpstr>
      <vt:lpstr>PowerPoint 簡報</vt:lpstr>
      <vt:lpstr>PowerPoint 簡報</vt:lpstr>
      <vt:lpstr>PowerPoint 簡報</vt:lpstr>
      <vt:lpstr>PowerPoint 簡報</vt:lpstr>
      <vt:lpstr>相關法令</vt:lpstr>
      <vt:lpstr>PowerPoint 簡報</vt:lpstr>
      <vt:lpstr>PowerPoint 簡報</vt:lpstr>
      <vt:lpstr>他國鼓勵生育方式</vt:lpstr>
      <vt:lpstr>PowerPoint 簡報</vt:lpstr>
      <vt:lpstr>PowerPoint 簡報</vt:lpstr>
      <vt:lpstr>結論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《消除對婦女一切歧視公約》 （CEDAW）</dc:title>
  <dc:creator>User</dc:creator>
  <cp:lastModifiedBy>江文聖</cp:lastModifiedBy>
  <cp:revision>90</cp:revision>
  <dcterms:created xsi:type="dcterms:W3CDTF">2016-06-12T06:28:39Z</dcterms:created>
  <dcterms:modified xsi:type="dcterms:W3CDTF">2018-01-23T07:04:55Z</dcterms:modified>
</cp:coreProperties>
</file>